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60" r:id="rId2"/>
    <p:sldId id="256" r:id="rId3"/>
    <p:sldId id="257" r:id="rId4"/>
    <p:sldId id="259" r:id="rId5"/>
    <p:sldId id="283" r:id="rId6"/>
    <p:sldId id="261" r:id="rId7"/>
    <p:sldId id="262" r:id="rId8"/>
    <p:sldId id="263" r:id="rId9"/>
    <p:sldId id="265" r:id="rId10"/>
    <p:sldId id="264" r:id="rId11"/>
    <p:sldId id="266" r:id="rId12"/>
    <p:sldId id="276" r:id="rId13"/>
    <p:sldId id="285" r:id="rId14"/>
    <p:sldId id="282" r:id="rId15"/>
    <p:sldId id="270" r:id="rId16"/>
    <p:sldId id="277" r:id="rId17"/>
    <p:sldId id="278" r:id="rId18"/>
    <p:sldId id="271" r:id="rId19"/>
    <p:sldId id="284" r:id="rId20"/>
    <p:sldId id="273" r:id="rId21"/>
    <p:sldId id="279" r:id="rId22"/>
    <p:sldId id="280" r:id="rId23"/>
    <p:sldId id="281" r:id="rId24"/>
    <p:sldId id="274" r:id="rId25"/>
    <p:sldId id="275" r:id="rId26"/>
  </p:sldIdLst>
  <p:sldSz cx="9144000" cy="6858000" type="letter"/>
  <p:notesSz cx="7102475" cy="9388475"/>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BB4638FC-2F49-4A28-BCC0-BA53A68AC32D}">
          <p14:sldIdLst>
            <p14:sldId id="260"/>
            <p14:sldId id="256"/>
            <p14:sldId id="257"/>
            <p14:sldId id="259"/>
            <p14:sldId id="283"/>
            <p14:sldId id="261"/>
            <p14:sldId id="262"/>
            <p14:sldId id="263"/>
            <p14:sldId id="265"/>
            <p14:sldId id="264"/>
            <p14:sldId id="266"/>
            <p14:sldId id="276"/>
            <p14:sldId id="285"/>
            <p14:sldId id="282"/>
            <p14:sldId id="270"/>
            <p14:sldId id="277"/>
            <p14:sldId id="278"/>
            <p14:sldId id="271"/>
            <p14:sldId id="284"/>
            <p14:sldId id="273"/>
            <p14:sldId id="279"/>
            <p14:sldId id="280"/>
            <p14:sldId id="281"/>
            <p14:sldId id="274"/>
            <p14:sldId id="275"/>
          </p14:sldIdLst>
        </p14:section>
      </p14:sectionLst>
    </p:ex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0" autoAdjust="0"/>
    <p:restoredTop sz="95906" autoAdjust="0"/>
  </p:normalViewPr>
  <p:slideViewPr>
    <p:cSldViewPr>
      <p:cViewPr varScale="1">
        <p:scale>
          <a:sx n="79" d="100"/>
          <a:sy n="79" d="100"/>
        </p:scale>
        <p:origin x="-138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5478D5-EAC5-4F16-BB17-EB910F32C972}" type="doc">
      <dgm:prSet loTypeId="urn:microsoft.com/office/officeart/2005/8/layout/hierarchy4" loCatId="relationship" qsTypeId="urn:microsoft.com/office/officeart/2005/8/quickstyle/3d4" qsCatId="3D" csTypeId="urn:microsoft.com/office/officeart/2005/8/colors/accent1_2" csCatId="accent1" phldr="1"/>
      <dgm:spPr/>
      <dgm:t>
        <a:bodyPr/>
        <a:lstStyle/>
        <a:p>
          <a:endParaRPr lang="es-MX"/>
        </a:p>
      </dgm:t>
    </dgm:pt>
    <dgm:pt modelId="{EAFD9EA7-7637-4D95-8586-CE4EA2A662B2}">
      <dgm:prSet/>
      <dgm:spPr>
        <a:solidFill>
          <a:schemeClr val="accent1">
            <a:lumMod val="20000"/>
            <a:lumOff val="80000"/>
          </a:schemeClr>
        </a:solidFill>
        <a:ln>
          <a:solidFill>
            <a:schemeClr val="bg1"/>
          </a:solidFill>
        </a:ln>
      </dgm:spPr>
      <dgm:t>
        <a:bodyPr/>
        <a:lstStyle/>
        <a:p>
          <a:pPr algn="just"/>
          <a:r>
            <a:rPr lang="es-MX" dirty="0">
              <a:solidFill>
                <a:schemeClr val="bg1">
                  <a:lumMod val="50000"/>
                </a:schemeClr>
              </a:solidFill>
            </a:rPr>
            <a:t>Con peso bruto vehicular mayor a 3,857 kilogramos equipados con este tipo de motores. Norma Oficial Mexicana </a:t>
          </a:r>
          <a:r>
            <a:rPr lang="es-MX" b="1" u="sng" dirty="0">
              <a:solidFill>
                <a:schemeClr val="bg1">
                  <a:lumMod val="50000"/>
                </a:schemeClr>
              </a:solidFill>
            </a:rPr>
            <a:t>NOM-044-SEMARNAT-2017</a:t>
          </a:r>
          <a:r>
            <a:rPr lang="es-MX" dirty="0">
              <a:solidFill>
                <a:schemeClr val="bg1">
                  <a:lumMod val="50000"/>
                </a:schemeClr>
              </a:solidFill>
            </a:rPr>
            <a:t>, Establece los límites máximos permisibles de emisión de monóxido de carbono, óxidos de nitrógeno, hidrocarburos no metano, hidrocarburos no metano </a:t>
          </a:r>
          <a:r>
            <a:rPr lang="es-MX" dirty="0" smtClean="0">
              <a:solidFill>
                <a:schemeClr val="bg1">
                  <a:lumMod val="50000"/>
                </a:schemeClr>
              </a:solidFill>
            </a:rPr>
            <a:t>más óxido </a:t>
          </a:r>
          <a:r>
            <a:rPr lang="es-MX" dirty="0">
              <a:solidFill>
                <a:schemeClr val="bg1">
                  <a:lumMod val="50000"/>
                </a:schemeClr>
              </a:solidFill>
            </a:rPr>
            <a:t>de nitrógeno, partículas y amoniaco provenientes del escape de motores nuevos que utilizan diésel como combustible y que se </a:t>
          </a:r>
          <a:r>
            <a:rPr lang="es-MX" dirty="0" smtClean="0">
              <a:solidFill>
                <a:schemeClr val="bg1">
                  <a:lumMod val="50000"/>
                </a:schemeClr>
              </a:solidFill>
            </a:rPr>
            <a:t>utilizarán </a:t>
          </a:r>
          <a:r>
            <a:rPr lang="es-MX" dirty="0">
              <a:solidFill>
                <a:schemeClr val="bg1">
                  <a:lumMod val="50000"/>
                </a:schemeClr>
              </a:solidFill>
            </a:rPr>
            <a:t>para la propulsión de vehículos automotores con peso bruto vehicular mayor a 3,857 kilogramos, así como del escape de vehículos automotores nuevos.</a:t>
          </a:r>
        </a:p>
      </dgm:t>
    </dgm:pt>
    <dgm:pt modelId="{CDA0B574-46E7-42C1-ABE2-ACA6F99BAC5C}" type="parTrans" cxnId="{B1FE7B3C-9E46-4AF4-A2FB-29027F865E98}">
      <dgm:prSet/>
      <dgm:spPr/>
      <dgm:t>
        <a:bodyPr/>
        <a:lstStyle/>
        <a:p>
          <a:endParaRPr lang="es-MX"/>
        </a:p>
      </dgm:t>
    </dgm:pt>
    <dgm:pt modelId="{87CF615C-3A02-4492-A213-B6325FCBD558}" type="sibTrans" cxnId="{B1FE7B3C-9E46-4AF4-A2FB-29027F865E98}">
      <dgm:prSet/>
      <dgm:spPr/>
      <dgm:t>
        <a:bodyPr/>
        <a:lstStyle/>
        <a:p>
          <a:endParaRPr lang="es-MX"/>
        </a:p>
      </dgm:t>
    </dgm:pt>
    <dgm:pt modelId="{893B6DFC-888F-4748-A74C-725B7AB9EF20}" type="pres">
      <dgm:prSet presAssocID="{415478D5-EAC5-4F16-BB17-EB910F32C972}" presName="Name0" presStyleCnt="0">
        <dgm:presLayoutVars>
          <dgm:chPref val="1"/>
          <dgm:dir/>
          <dgm:animOne val="branch"/>
          <dgm:animLvl val="lvl"/>
          <dgm:resizeHandles/>
        </dgm:presLayoutVars>
      </dgm:prSet>
      <dgm:spPr/>
      <dgm:t>
        <a:bodyPr/>
        <a:lstStyle/>
        <a:p>
          <a:endParaRPr lang="es-MX"/>
        </a:p>
      </dgm:t>
    </dgm:pt>
    <dgm:pt modelId="{3A9BF50E-ACFB-428B-9DA1-C400A2173945}" type="pres">
      <dgm:prSet presAssocID="{EAFD9EA7-7637-4D95-8586-CE4EA2A662B2}" presName="vertOne" presStyleCnt="0"/>
      <dgm:spPr/>
    </dgm:pt>
    <dgm:pt modelId="{23F8F6F5-7183-42CD-96C8-6A465612A136}" type="pres">
      <dgm:prSet presAssocID="{EAFD9EA7-7637-4D95-8586-CE4EA2A662B2}" presName="txOne" presStyleLbl="node0" presStyleIdx="0" presStyleCnt="1" custLinFactNeighborY="2647">
        <dgm:presLayoutVars>
          <dgm:chPref val="3"/>
        </dgm:presLayoutVars>
      </dgm:prSet>
      <dgm:spPr/>
      <dgm:t>
        <a:bodyPr/>
        <a:lstStyle/>
        <a:p>
          <a:endParaRPr lang="es-MX"/>
        </a:p>
      </dgm:t>
    </dgm:pt>
    <dgm:pt modelId="{BCEC187D-8624-4C2F-B004-1DF28FBBB44E}" type="pres">
      <dgm:prSet presAssocID="{EAFD9EA7-7637-4D95-8586-CE4EA2A662B2}" presName="horzOne" presStyleCnt="0"/>
      <dgm:spPr/>
    </dgm:pt>
  </dgm:ptLst>
  <dgm:cxnLst>
    <dgm:cxn modelId="{E5E3C73F-E279-4BD4-A974-4BE68B206DA9}" type="presOf" srcId="{415478D5-EAC5-4F16-BB17-EB910F32C972}" destId="{893B6DFC-888F-4748-A74C-725B7AB9EF20}" srcOrd="0" destOrd="0" presId="urn:microsoft.com/office/officeart/2005/8/layout/hierarchy4"/>
    <dgm:cxn modelId="{81C94B21-8D9C-4E45-831D-152CCF9CE666}" type="presOf" srcId="{EAFD9EA7-7637-4D95-8586-CE4EA2A662B2}" destId="{23F8F6F5-7183-42CD-96C8-6A465612A136}" srcOrd="0" destOrd="0" presId="urn:microsoft.com/office/officeart/2005/8/layout/hierarchy4"/>
    <dgm:cxn modelId="{B1FE7B3C-9E46-4AF4-A2FB-29027F865E98}" srcId="{415478D5-EAC5-4F16-BB17-EB910F32C972}" destId="{EAFD9EA7-7637-4D95-8586-CE4EA2A662B2}" srcOrd="0" destOrd="0" parTransId="{CDA0B574-46E7-42C1-ABE2-ACA6F99BAC5C}" sibTransId="{87CF615C-3A02-4492-A213-B6325FCBD558}"/>
    <dgm:cxn modelId="{B04BCC97-4972-44A1-8C6F-B113FEAEFFBB}" type="presParOf" srcId="{893B6DFC-888F-4748-A74C-725B7AB9EF20}" destId="{3A9BF50E-ACFB-428B-9DA1-C400A2173945}" srcOrd="0" destOrd="0" presId="urn:microsoft.com/office/officeart/2005/8/layout/hierarchy4"/>
    <dgm:cxn modelId="{E4F357E2-D4F1-4F83-96DB-D5EC1DAC09E6}" type="presParOf" srcId="{3A9BF50E-ACFB-428B-9DA1-C400A2173945}" destId="{23F8F6F5-7183-42CD-96C8-6A465612A136}" srcOrd="0" destOrd="0" presId="urn:microsoft.com/office/officeart/2005/8/layout/hierarchy4"/>
    <dgm:cxn modelId="{9C1B5DCC-B8C7-4E74-8016-07605122CD32}" type="presParOf" srcId="{3A9BF50E-ACFB-428B-9DA1-C400A2173945}" destId="{BCEC187D-8624-4C2F-B004-1DF28FBBB44E}" srcOrd="1" destOrd="0" presId="urn:microsoft.com/office/officeart/2005/8/layout/hierarchy4"/>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8F6F5-7183-42CD-96C8-6A465612A136}">
      <dsp:nvSpPr>
        <dsp:cNvPr id="0" name=""/>
        <dsp:cNvSpPr/>
      </dsp:nvSpPr>
      <dsp:spPr>
        <a:xfrm>
          <a:off x="0" y="0"/>
          <a:ext cx="8208912" cy="3009055"/>
        </a:xfrm>
        <a:prstGeom prst="roundRect">
          <a:avLst>
            <a:gd name="adj" fmla="val 10000"/>
          </a:avLst>
        </a:prstGeom>
        <a:solidFill>
          <a:schemeClr val="accent1">
            <a:lumMod val="20000"/>
            <a:lumOff val="80000"/>
          </a:schemeClr>
        </a:solidFill>
        <a:ln>
          <a:solidFill>
            <a:schemeClr val="bg1"/>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just" defTabSz="933450">
            <a:lnSpc>
              <a:spcPct val="90000"/>
            </a:lnSpc>
            <a:spcBef>
              <a:spcPct val="0"/>
            </a:spcBef>
            <a:spcAft>
              <a:spcPct val="35000"/>
            </a:spcAft>
          </a:pPr>
          <a:r>
            <a:rPr lang="es-MX" sz="2100" kern="1200" dirty="0">
              <a:solidFill>
                <a:schemeClr val="bg1">
                  <a:lumMod val="50000"/>
                </a:schemeClr>
              </a:solidFill>
            </a:rPr>
            <a:t>Con peso bruto vehicular mayor a 3,857 kilogramos equipados con este tipo de motores. Norma Oficial Mexicana </a:t>
          </a:r>
          <a:r>
            <a:rPr lang="es-MX" sz="2100" b="1" u="sng" kern="1200" dirty="0">
              <a:solidFill>
                <a:schemeClr val="bg1">
                  <a:lumMod val="50000"/>
                </a:schemeClr>
              </a:solidFill>
            </a:rPr>
            <a:t>NOM-044-SEMARNAT-2017</a:t>
          </a:r>
          <a:r>
            <a:rPr lang="es-MX" sz="2100" kern="1200" dirty="0">
              <a:solidFill>
                <a:schemeClr val="bg1">
                  <a:lumMod val="50000"/>
                </a:schemeClr>
              </a:solidFill>
            </a:rPr>
            <a:t>, Establece los límites máximos permisibles de emisión de monóxido de carbono, óxidos de nitrógeno, hidrocarburos no metano, hidrocarburos no metano </a:t>
          </a:r>
          <a:r>
            <a:rPr lang="es-MX" sz="2100" kern="1200" dirty="0" smtClean="0">
              <a:solidFill>
                <a:schemeClr val="bg1">
                  <a:lumMod val="50000"/>
                </a:schemeClr>
              </a:solidFill>
            </a:rPr>
            <a:t>más óxido </a:t>
          </a:r>
          <a:r>
            <a:rPr lang="es-MX" sz="2100" kern="1200" dirty="0">
              <a:solidFill>
                <a:schemeClr val="bg1">
                  <a:lumMod val="50000"/>
                </a:schemeClr>
              </a:solidFill>
            </a:rPr>
            <a:t>de nitrógeno, partículas y amoniaco provenientes del escape de motores nuevos que utilizan diésel como combustible y que se </a:t>
          </a:r>
          <a:r>
            <a:rPr lang="es-MX" sz="2100" kern="1200" dirty="0" smtClean="0">
              <a:solidFill>
                <a:schemeClr val="bg1">
                  <a:lumMod val="50000"/>
                </a:schemeClr>
              </a:solidFill>
            </a:rPr>
            <a:t>utilizarán </a:t>
          </a:r>
          <a:r>
            <a:rPr lang="es-MX" sz="2100" kern="1200" dirty="0">
              <a:solidFill>
                <a:schemeClr val="bg1">
                  <a:lumMod val="50000"/>
                </a:schemeClr>
              </a:solidFill>
            </a:rPr>
            <a:t>para la propulsión de vehículos automotores con peso bruto vehicular mayor a 3,857 kilogramos, así como del escape de vehículos automotores nuevos.</a:t>
          </a:r>
        </a:p>
      </dsp:txBody>
      <dsp:txXfrm>
        <a:off x="88132" y="88132"/>
        <a:ext cx="8032648" cy="283279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7739" cy="471054"/>
          </a:xfrm>
          <a:prstGeom prst="rect">
            <a:avLst/>
          </a:prstGeom>
        </p:spPr>
        <p:txBody>
          <a:bodyPr vert="horz" lIns="94225" tIns="47113" rIns="94225" bIns="47113" rtlCol="0"/>
          <a:lstStyle>
            <a:lvl1pPr algn="l">
              <a:defRPr sz="1300"/>
            </a:lvl1pPr>
          </a:lstStyle>
          <a:p>
            <a:endParaRPr lang="es-MX"/>
          </a:p>
        </p:txBody>
      </p:sp>
      <p:sp>
        <p:nvSpPr>
          <p:cNvPr id="3" name="Marcador de fecha 2"/>
          <p:cNvSpPr>
            <a:spLocks noGrp="1"/>
          </p:cNvSpPr>
          <p:nvPr>
            <p:ph type="dt" idx="1"/>
          </p:nvPr>
        </p:nvSpPr>
        <p:spPr>
          <a:xfrm>
            <a:off x="4023092" y="0"/>
            <a:ext cx="3077739" cy="471054"/>
          </a:xfrm>
          <a:prstGeom prst="rect">
            <a:avLst/>
          </a:prstGeom>
        </p:spPr>
        <p:txBody>
          <a:bodyPr vert="horz" lIns="94225" tIns="47113" rIns="94225" bIns="47113" rtlCol="0"/>
          <a:lstStyle>
            <a:lvl1pPr algn="r">
              <a:defRPr sz="1300"/>
            </a:lvl1pPr>
          </a:lstStyle>
          <a:p>
            <a:fld id="{54988106-FD39-43F2-847E-D2E61E372AFC}" type="datetimeFigureOut">
              <a:rPr lang="es-MX" smtClean="0"/>
              <a:t>08/12/2019</a:t>
            </a:fld>
            <a:endParaRPr lang="es-MX"/>
          </a:p>
        </p:txBody>
      </p:sp>
      <p:sp>
        <p:nvSpPr>
          <p:cNvPr id="4" name="Marcador de imagen de diapositiva 3"/>
          <p:cNvSpPr>
            <a:spLocks noGrp="1" noRot="1" noChangeAspect="1"/>
          </p:cNvSpPr>
          <p:nvPr>
            <p:ph type="sldImg" idx="2"/>
          </p:nvPr>
        </p:nvSpPr>
        <p:spPr>
          <a:xfrm>
            <a:off x="1439863" y="1173163"/>
            <a:ext cx="4222750" cy="3168650"/>
          </a:xfrm>
          <a:prstGeom prst="rect">
            <a:avLst/>
          </a:prstGeom>
          <a:noFill/>
          <a:ln w="12700">
            <a:solidFill>
              <a:prstClr val="black"/>
            </a:solidFill>
          </a:ln>
        </p:spPr>
        <p:txBody>
          <a:bodyPr vert="horz" lIns="94225" tIns="47113" rIns="94225" bIns="47113" rtlCol="0" anchor="ctr"/>
          <a:lstStyle/>
          <a:p>
            <a:endParaRPr lang="es-MX"/>
          </a:p>
        </p:txBody>
      </p:sp>
      <p:sp>
        <p:nvSpPr>
          <p:cNvPr id="5" name="Marcador de notas 4"/>
          <p:cNvSpPr>
            <a:spLocks noGrp="1"/>
          </p:cNvSpPr>
          <p:nvPr>
            <p:ph type="body" sz="quarter" idx="3"/>
          </p:nvPr>
        </p:nvSpPr>
        <p:spPr>
          <a:xfrm>
            <a:off x="710248" y="4518203"/>
            <a:ext cx="5681980" cy="3696713"/>
          </a:xfrm>
          <a:prstGeom prst="rect">
            <a:avLst/>
          </a:prstGeom>
        </p:spPr>
        <p:txBody>
          <a:bodyPr vert="horz" lIns="94225" tIns="47113" rIns="94225" bIns="47113"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917422"/>
            <a:ext cx="3077739" cy="471053"/>
          </a:xfrm>
          <a:prstGeom prst="rect">
            <a:avLst/>
          </a:prstGeom>
        </p:spPr>
        <p:txBody>
          <a:bodyPr vert="horz" lIns="94225" tIns="47113" rIns="94225" bIns="47113" rtlCol="0" anchor="b"/>
          <a:lstStyle>
            <a:lvl1pPr algn="l">
              <a:defRPr sz="1300"/>
            </a:lvl1pPr>
          </a:lstStyle>
          <a:p>
            <a:endParaRPr lang="es-MX"/>
          </a:p>
        </p:txBody>
      </p:sp>
      <p:sp>
        <p:nvSpPr>
          <p:cNvPr id="7" name="Marcador de número de diapositiva 6"/>
          <p:cNvSpPr>
            <a:spLocks noGrp="1"/>
          </p:cNvSpPr>
          <p:nvPr>
            <p:ph type="sldNum" sz="quarter" idx="5"/>
          </p:nvPr>
        </p:nvSpPr>
        <p:spPr>
          <a:xfrm>
            <a:off x="4023092" y="8917422"/>
            <a:ext cx="3077739" cy="471053"/>
          </a:xfrm>
          <a:prstGeom prst="rect">
            <a:avLst/>
          </a:prstGeom>
        </p:spPr>
        <p:txBody>
          <a:bodyPr vert="horz" lIns="94225" tIns="47113" rIns="94225" bIns="47113" rtlCol="0" anchor="b"/>
          <a:lstStyle>
            <a:lvl1pPr algn="r">
              <a:defRPr sz="1300"/>
            </a:lvl1pPr>
          </a:lstStyle>
          <a:p>
            <a:fld id="{C6F3B749-5A62-4CF2-8F75-DDB15943A0F7}" type="slidenum">
              <a:rPr lang="es-MX" smtClean="0"/>
              <a:t>‹Nº›</a:t>
            </a:fld>
            <a:endParaRPr lang="es-MX"/>
          </a:p>
        </p:txBody>
      </p:sp>
    </p:spTree>
    <p:extLst>
      <p:ext uri="{BB962C8B-B14F-4D97-AF65-F5344CB8AC3E}">
        <p14:creationId xmlns:p14="http://schemas.microsoft.com/office/powerpoint/2010/main" val="4137191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6"/>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C4882164-D92B-4AD3-8B30-F586EAE4E620}" type="datetimeFigureOut">
              <a:rPr lang="es-MX" smtClean="0"/>
              <a:t>08/12/2019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A902467-5E48-42B3-A971-86AA04DBE6AF}" type="slidenum">
              <a:rPr lang="es-MX" smtClean="0"/>
              <a:t>‹Nº›</a:t>
            </a:fld>
            <a:endParaRPr lang="es-MX"/>
          </a:p>
        </p:txBody>
      </p:sp>
    </p:spTree>
    <p:extLst>
      <p:ext uri="{BB962C8B-B14F-4D97-AF65-F5344CB8AC3E}">
        <p14:creationId xmlns:p14="http://schemas.microsoft.com/office/powerpoint/2010/main" val="706259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C4882164-D92B-4AD3-8B30-F586EAE4E620}" type="datetimeFigureOut">
              <a:rPr lang="es-MX" smtClean="0"/>
              <a:t>08/12/2019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A902467-5E48-42B3-A971-86AA04DBE6AF}" type="slidenum">
              <a:rPr lang="es-MX" smtClean="0"/>
              <a:t>‹Nº›</a:t>
            </a:fld>
            <a:endParaRPr lang="es-MX"/>
          </a:p>
        </p:txBody>
      </p:sp>
    </p:spTree>
    <p:extLst>
      <p:ext uri="{BB962C8B-B14F-4D97-AF65-F5344CB8AC3E}">
        <p14:creationId xmlns:p14="http://schemas.microsoft.com/office/powerpoint/2010/main" val="4206776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6375"/>
            <a:ext cx="2057400" cy="4387851"/>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06375"/>
            <a:ext cx="6019800" cy="4387851"/>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C4882164-D92B-4AD3-8B30-F586EAE4E620}" type="datetimeFigureOut">
              <a:rPr lang="es-MX" smtClean="0"/>
              <a:t>08/12/2019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A902467-5E48-42B3-A971-86AA04DBE6AF}" type="slidenum">
              <a:rPr lang="es-MX" smtClean="0"/>
              <a:t>‹Nº›</a:t>
            </a:fld>
            <a:endParaRPr lang="es-MX"/>
          </a:p>
        </p:txBody>
      </p:sp>
    </p:spTree>
    <p:extLst>
      <p:ext uri="{BB962C8B-B14F-4D97-AF65-F5344CB8AC3E}">
        <p14:creationId xmlns:p14="http://schemas.microsoft.com/office/powerpoint/2010/main" val="3719002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C4882164-D92B-4AD3-8B30-F586EAE4E620}" type="datetimeFigureOut">
              <a:rPr lang="es-MX" smtClean="0"/>
              <a:t>08/12/2019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A902467-5E48-42B3-A971-86AA04DBE6AF}" type="slidenum">
              <a:rPr lang="es-MX" smtClean="0"/>
              <a:t>‹Nº›</a:t>
            </a:fld>
            <a:endParaRPr lang="es-MX"/>
          </a:p>
        </p:txBody>
      </p:sp>
    </p:spTree>
    <p:extLst>
      <p:ext uri="{BB962C8B-B14F-4D97-AF65-F5344CB8AC3E}">
        <p14:creationId xmlns:p14="http://schemas.microsoft.com/office/powerpoint/2010/main" val="82418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1"/>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C4882164-D92B-4AD3-8B30-F586EAE4E620}" type="datetimeFigureOut">
              <a:rPr lang="es-MX" smtClean="0"/>
              <a:t>08/12/2019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A902467-5E48-42B3-A971-86AA04DBE6AF}" type="slidenum">
              <a:rPr lang="es-MX" smtClean="0"/>
              <a:t>‹Nº›</a:t>
            </a:fld>
            <a:endParaRPr lang="es-MX"/>
          </a:p>
        </p:txBody>
      </p:sp>
    </p:spTree>
    <p:extLst>
      <p:ext uri="{BB962C8B-B14F-4D97-AF65-F5344CB8AC3E}">
        <p14:creationId xmlns:p14="http://schemas.microsoft.com/office/powerpoint/2010/main" val="1696190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C4882164-D92B-4AD3-8B30-F586EAE4E620}" type="datetimeFigureOut">
              <a:rPr lang="es-MX" smtClean="0"/>
              <a:t>08/12/2019</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8A902467-5E48-42B3-A971-86AA04DBE6AF}" type="slidenum">
              <a:rPr lang="es-MX" smtClean="0"/>
              <a:t>‹Nº›</a:t>
            </a:fld>
            <a:endParaRPr lang="es-MX"/>
          </a:p>
        </p:txBody>
      </p:sp>
    </p:spTree>
    <p:extLst>
      <p:ext uri="{BB962C8B-B14F-4D97-AF65-F5344CB8AC3E}">
        <p14:creationId xmlns:p14="http://schemas.microsoft.com/office/powerpoint/2010/main" val="2085618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9"/>
            <a:ext cx="8229600" cy="1143000"/>
          </a:xfrm>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C4882164-D92B-4AD3-8B30-F586EAE4E620}" type="datetimeFigureOut">
              <a:rPr lang="es-MX" smtClean="0"/>
              <a:t>08/12/2019</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8A902467-5E48-42B3-A971-86AA04DBE6AF}" type="slidenum">
              <a:rPr lang="es-MX" smtClean="0"/>
              <a:t>‹Nº›</a:t>
            </a:fld>
            <a:endParaRPr lang="es-MX"/>
          </a:p>
        </p:txBody>
      </p:sp>
    </p:spTree>
    <p:extLst>
      <p:ext uri="{BB962C8B-B14F-4D97-AF65-F5344CB8AC3E}">
        <p14:creationId xmlns:p14="http://schemas.microsoft.com/office/powerpoint/2010/main" val="1024149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C4882164-D92B-4AD3-8B30-F586EAE4E620}" type="datetimeFigureOut">
              <a:rPr lang="es-MX" smtClean="0"/>
              <a:t>08/12/2019</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8A902467-5E48-42B3-A971-86AA04DBE6AF}" type="slidenum">
              <a:rPr lang="es-MX" smtClean="0"/>
              <a:t>‹Nº›</a:t>
            </a:fld>
            <a:endParaRPr lang="es-MX"/>
          </a:p>
        </p:txBody>
      </p:sp>
    </p:spTree>
    <p:extLst>
      <p:ext uri="{BB962C8B-B14F-4D97-AF65-F5344CB8AC3E}">
        <p14:creationId xmlns:p14="http://schemas.microsoft.com/office/powerpoint/2010/main" val="595369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4882164-D92B-4AD3-8B30-F586EAE4E620}" type="datetimeFigureOut">
              <a:rPr lang="es-MX" smtClean="0"/>
              <a:t>08/12/2019</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8A902467-5E48-42B3-A971-86AA04DBE6AF}" type="slidenum">
              <a:rPr lang="es-MX" smtClean="0"/>
              <a:t>‹Nº›</a:t>
            </a:fld>
            <a:endParaRPr lang="es-MX"/>
          </a:p>
        </p:txBody>
      </p:sp>
    </p:spTree>
    <p:extLst>
      <p:ext uri="{BB962C8B-B14F-4D97-AF65-F5344CB8AC3E}">
        <p14:creationId xmlns:p14="http://schemas.microsoft.com/office/powerpoint/2010/main" val="917804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2" y="273049"/>
            <a:ext cx="3008313" cy="1162051"/>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4882164-D92B-4AD3-8B30-F586EAE4E620}" type="datetimeFigureOut">
              <a:rPr lang="es-MX" smtClean="0"/>
              <a:t>08/12/2019</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8A902467-5E48-42B3-A971-86AA04DBE6AF}" type="slidenum">
              <a:rPr lang="es-MX" smtClean="0"/>
              <a:t>‹Nº›</a:t>
            </a:fld>
            <a:endParaRPr lang="es-MX"/>
          </a:p>
        </p:txBody>
      </p:sp>
    </p:spTree>
    <p:extLst>
      <p:ext uri="{BB962C8B-B14F-4D97-AF65-F5344CB8AC3E}">
        <p14:creationId xmlns:p14="http://schemas.microsoft.com/office/powerpoint/2010/main" val="3324709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9"/>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4882164-D92B-4AD3-8B30-F586EAE4E620}" type="datetimeFigureOut">
              <a:rPr lang="es-MX" smtClean="0"/>
              <a:t>08/12/2019</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8A902467-5E48-42B3-A971-86AA04DBE6AF}" type="slidenum">
              <a:rPr lang="es-MX" smtClean="0"/>
              <a:t>‹Nº›</a:t>
            </a:fld>
            <a:endParaRPr lang="es-MX"/>
          </a:p>
        </p:txBody>
      </p:sp>
    </p:spTree>
    <p:extLst>
      <p:ext uri="{BB962C8B-B14F-4D97-AF65-F5344CB8AC3E}">
        <p14:creationId xmlns:p14="http://schemas.microsoft.com/office/powerpoint/2010/main" val="2793578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882164-D92B-4AD3-8B30-F586EAE4E620}" type="datetimeFigureOut">
              <a:rPr lang="es-MX" smtClean="0"/>
              <a:t>08/12/2019</a:t>
            </a:fld>
            <a:endParaRPr lang="es-MX"/>
          </a:p>
        </p:txBody>
      </p:sp>
      <p:sp>
        <p:nvSpPr>
          <p:cNvPr id="5" name="4 Marcador de pie de página"/>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902467-5E48-42B3-A971-86AA04DBE6AF}" type="slidenum">
              <a:rPr lang="es-MX" smtClean="0"/>
              <a:t>‹Nº›</a:t>
            </a:fld>
            <a:endParaRPr lang="es-MX"/>
          </a:p>
        </p:txBody>
      </p:sp>
    </p:spTree>
    <p:extLst>
      <p:ext uri="{BB962C8B-B14F-4D97-AF65-F5344CB8AC3E}">
        <p14:creationId xmlns:p14="http://schemas.microsoft.com/office/powerpoint/2010/main" val="3725731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dieselexhaust.api.org/Directory/DefResultsDetail?accountId=-1&amp;companyId=10038&amp;resultsUrl=%2FDirectory%2FDefResults%3FaccountId%3D-1"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hyperlink" Target="mailto:ventas@primebluedef.com.mx" TargetMode="External"/><Relationship Id="rId2" Type="http://schemas.openxmlformats.org/officeDocument/2006/relationships/hyperlink" Target="mailto:saviles@primebluedef.com.mx" TargetMode="External"/><Relationship Id="rId1" Type="http://schemas.openxmlformats.org/officeDocument/2006/relationships/slideLayout" Target="../slideLayouts/slideLayout2.xml"/><Relationship Id="rId4" Type="http://schemas.openxmlformats.org/officeDocument/2006/relationships/hyperlink" Target="mailto:atencionaclientes@primebluedef.com.mx"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youtube.com/watch?v=DDl6lEnWt7g" TargetMode="Externa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41898F76-7F55-4993-B1EA-A4B8A3CC34B4}"/>
              </a:ext>
            </a:extLst>
          </p:cNvPr>
          <p:cNvSpPr txBox="1">
            <a:spLocks/>
          </p:cNvSpPr>
          <p:nvPr/>
        </p:nvSpPr>
        <p:spPr>
          <a:xfrm>
            <a:off x="1691679" y="1644468"/>
            <a:ext cx="5760640" cy="576064"/>
          </a:xfrm>
          <a:prstGeom prst="rect">
            <a:avLst/>
          </a:prstGeom>
          <a:noFill/>
          <a:ln w="28575" cap="flat" cmpd="sng" algn="ctr">
            <a:noFill/>
            <a:prstDash val="solid"/>
          </a:ln>
          <a:effectLst>
            <a:innerShdw blurRad="63500" dist="50800" dir="162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s-MX" sz="4000" dirty="0">
                <a:latin typeface="Californian FB" panose="020B0604020202020204" pitchFamily="18" charset="0"/>
              </a:rPr>
              <a:t>UREA AUTOMOTRIZ  </a:t>
            </a:r>
          </a:p>
        </p:txBody>
      </p:sp>
      <p:sp>
        <p:nvSpPr>
          <p:cNvPr id="5" name="Subtítulo 2">
            <a:extLst>
              <a:ext uri="{FF2B5EF4-FFF2-40B4-BE49-F238E27FC236}">
                <a16:creationId xmlns:a16="http://schemas.microsoft.com/office/drawing/2014/main" xmlns="" id="{15B3393C-17AA-4891-BE29-035C56EAD437}"/>
              </a:ext>
            </a:extLst>
          </p:cNvPr>
          <p:cNvSpPr>
            <a:spLocks noGrp="1"/>
          </p:cNvSpPr>
          <p:nvPr/>
        </p:nvSpPr>
        <p:spPr>
          <a:xfrm>
            <a:off x="583449" y="2420889"/>
            <a:ext cx="4376702" cy="670519"/>
          </a:xfrm>
          <a:prstGeom prst="rect">
            <a:avLst/>
          </a:prstGeom>
          <a:noFill/>
          <a:ln>
            <a:noFill/>
          </a:ln>
        </p:spPr>
        <p:txBody>
          <a:bodyPr vert="horz" lIns="292608" tIns="91440" rIns="274320" bIns="91440" rtlCol="0" anchor="t" anchorCtr="0">
            <a:normAutofit fontScale="92500"/>
          </a:bodyPr>
          <a:lstStyle>
            <a:lvl1pPr marL="0" indent="0" algn="l" defTabSz="914400" rtl="0" eaLnBrk="1" latinLnBrk="0" hangingPunct="1">
              <a:spcBef>
                <a:spcPts val="2000"/>
              </a:spcBef>
              <a:buClr>
                <a:schemeClr val="accent1"/>
              </a:buClr>
              <a:buSzPct val="100000"/>
              <a:buFont typeface="Wingdings 2" pitchFamily="18" charset="2"/>
              <a:buNone/>
              <a:defRPr sz="1800" kern="1200">
                <a:solidFill>
                  <a:schemeClr val="tx1">
                    <a:lumMod val="65000"/>
                    <a:lumOff val="35000"/>
                  </a:schemeClr>
                </a:solidFill>
                <a:latin typeface="+mn-lt"/>
                <a:ea typeface="+mn-ea"/>
                <a:cs typeface="+mn-cs"/>
              </a:defRPr>
            </a:lvl1pPr>
            <a:lvl2pPr marL="457200" indent="0" algn="ctr" defTabSz="914400" rtl="0" eaLnBrk="1" latinLnBrk="0" hangingPunct="1">
              <a:spcBef>
                <a:spcPts val="600"/>
              </a:spcBef>
              <a:buClr>
                <a:srgbClr val="214F8F"/>
              </a:buClr>
              <a:buFont typeface="Wingdings 2" pitchFamily="18" charset="2"/>
              <a:buNone/>
              <a:defRPr sz="1800" kern="1200">
                <a:solidFill>
                  <a:schemeClr val="tx1">
                    <a:tint val="75000"/>
                  </a:schemeClr>
                </a:solidFill>
                <a:latin typeface="+mn-lt"/>
                <a:ea typeface="+mn-ea"/>
                <a:cs typeface="+mn-cs"/>
              </a:defRPr>
            </a:lvl2pPr>
            <a:lvl3pPr marL="914400" indent="0" algn="ctr" defTabSz="914400" rtl="0" eaLnBrk="1" latinLnBrk="0" hangingPunct="1">
              <a:spcBef>
                <a:spcPts val="600"/>
              </a:spcBef>
              <a:buClr>
                <a:srgbClr val="CD0920"/>
              </a:buClr>
              <a:buFont typeface="Wingdings 2" pitchFamily="18" charset="2"/>
              <a:buNone/>
              <a:defRPr sz="1800" kern="1200">
                <a:solidFill>
                  <a:schemeClr val="tx1">
                    <a:tint val="75000"/>
                  </a:schemeClr>
                </a:solidFill>
                <a:latin typeface="+mn-lt"/>
                <a:ea typeface="+mn-ea"/>
                <a:cs typeface="+mn-cs"/>
              </a:defRPr>
            </a:lvl3pPr>
            <a:lvl4pPr marL="1371600" indent="0" algn="ctr" defTabSz="914400" rtl="0" eaLnBrk="1" latinLnBrk="0" hangingPunct="1">
              <a:spcBef>
                <a:spcPts val="600"/>
              </a:spcBef>
              <a:buClr>
                <a:schemeClr val="tx2">
                  <a:lumMod val="90000"/>
                  <a:lumOff val="10000"/>
                </a:schemeClr>
              </a:buClr>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Clr>
                <a:schemeClr val="tx2">
                  <a:lumMod val="50000"/>
                  <a:lumOff val="50000"/>
                </a:schemeClr>
              </a:buClr>
              <a:buFont typeface="Wingdings 2" pitchFamily="18" charset="2"/>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lumMod val="50000"/>
                </a:schemeClr>
              </a:buClr>
              <a:buFont typeface="Wingdings 2" pitchFamily="18" charset="2"/>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Wingdings 2" pitchFamily="18" charset="2"/>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lumMod val="50000"/>
                </a:schemeClr>
              </a:buClr>
              <a:buFont typeface="Wingdings 2" pitchFamily="18" charset="2"/>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Wingdings 2" pitchFamily="18" charset="2"/>
              <a:buNone/>
              <a:defRPr lang="en-US" sz="1800" kern="1200">
                <a:solidFill>
                  <a:schemeClr val="tx1">
                    <a:tint val="75000"/>
                  </a:schemeClr>
                </a:solidFill>
                <a:latin typeface="+mn-lt"/>
                <a:ea typeface="+mn-ea"/>
                <a:cs typeface="+mn-cs"/>
              </a:defRPr>
            </a:lvl9pPr>
          </a:lstStyle>
          <a:p>
            <a:r>
              <a:rPr lang="es-ES" sz="2800" b="1" dirty="0">
                <a:solidFill>
                  <a:schemeClr val="bg1">
                    <a:lumMod val="65000"/>
                  </a:schemeClr>
                </a:solidFill>
              </a:rPr>
              <a:t>Nuestra Marca Registrada:</a:t>
            </a:r>
          </a:p>
        </p:txBody>
      </p:sp>
      <p:pic>
        <p:nvPicPr>
          <p:cNvPr id="6" name="Imagen 5">
            <a:extLst>
              <a:ext uri="{FF2B5EF4-FFF2-40B4-BE49-F238E27FC236}">
                <a16:creationId xmlns:a16="http://schemas.microsoft.com/office/drawing/2014/main" xmlns="" id="{6171BDAD-8FA0-40D8-A363-66B30CF1DE72}"/>
              </a:ext>
            </a:extLst>
          </p:cNvPr>
          <p:cNvPicPr>
            <a:picLocks noChangeAspect="1"/>
          </p:cNvPicPr>
          <p:nvPr/>
        </p:nvPicPr>
        <p:blipFill>
          <a:blip r:embed="rId3"/>
          <a:stretch>
            <a:fillRect/>
          </a:stretch>
        </p:blipFill>
        <p:spPr>
          <a:xfrm>
            <a:off x="1979713" y="3140969"/>
            <a:ext cx="4788355" cy="1689191"/>
          </a:xfrm>
          <a:prstGeom prst="rect">
            <a:avLst/>
          </a:prstGeom>
        </p:spPr>
      </p:pic>
    </p:spTree>
    <p:extLst>
      <p:ext uri="{BB962C8B-B14F-4D97-AF65-F5344CB8AC3E}">
        <p14:creationId xmlns:p14="http://schemas.microsoft.com/office/powerpoint/2010/main" val="4205574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xmlns="" id="{C89A21A0-2C31-45A6-B100-E0C48A9E8090}"/>
              </a:ext>
            </a:extLst>
          </p:cNvPr>
          <p:cNvSpPr/>
          <p:nvPr/>
        </p:nvSpPr>
        <p:spPr>
          <a:xfrm>
            <a:off x="611560" y="1484785"/>
            <a:ext cx="6552728" cy="3293209"/>
          </a:xfrm>
          <a:prstGeom prst="rect">
            <a:avLst/>
          </a:prstGeom>
        </p:spPr>
        <p:txBody>
          <a:bodyPr wrap="square">
            <a:spAutoFit/>
          </a:bodyPr>
          <a:lstStyle/>
          <a:p>
            <a:pPr marL="285750" indent="-285750">
              <a:buFont typeface="Arial" panose="020B0604020202020204" pitchFamily="34" charset="0"/>
              <a:buChar char="•"/>
            </a:pPr>
            <a:r>
              <a:rPr lang="es-MX" b="1" i="1" dirty="0">
                <a:solidFill>
                  <a:schemeClr val="bg1">
                    <a:lumMod val="65000"/>
                  </a:schemeClr>
                </a:solidFill>
              </a:rPr>
              <a:t>¿Cómo </a:t>
            </a:r>
            <a:r>
              <a:rPr lang="es-MX" b="1" i="1" dirty="0" smtClean="0">
                <a:solidFill>
                  <a:schemeClr val="bg1">
                    <a:lumMod val="65000"/>
                  </a:schemeClr>
                </a:solidFill>
              </a:rPr>
              <a:t>sé </a:t>
            </a:r>
            <a:r>
              <a:rPr lang="es-MX" b="1" i="1" dirty="0">
                <a:solidFill>
                  <a:schemeClr val="bg1">
                    <a:lumMod val="65000"/>
                  </a:schemeClr>
                </a:solidFill>
              </a:rPr>
              <a:t>que va a funcionar? :</a:t>
            </a:r>
          </a:p>
          <a:p>
            <a:endParaRPr lang="es-MX" dirty="0"/>
          </a:p>
          <a:p>
            <a:pPr algn="just"/>
            <a:r>
              <a:rPr lang="es-MX" sz="1600" dirty="0">
                <a:solidFill>
                  <a:schemeClr val="bg1">
                    <a:lumMod val="50000"/>
                  </a:schemeClr>
                </a:solidFill>
              </a:rPr>
              <a:t>El DEF (Urea Automotriz) que usted </a:t>
            </a:r>
            <a:r>
              <a:rPr lang="es-MX" sz="1600" dirty="0" smtClean="0">
                <a:solidFill>
                  <a:schemeClr val="bg1">
                    <a:lumMod val="50000"/>
                  </a:schemeClr>
                </a:solidFill>
              </a:rPr>
              <a:t>compró,  </a:t>
            </a:r>
            <a:r>
              <a:rPr lang="es-MX" sz="1600" dirty="0">
                <a:solidFill>
                  <a:schemeClr val="bg1">
                    <a:lumMod val="50000"/>
                  </a:schemeClr>
                </a:solidFill>
              </a:rPr>
              <a:t>debe mostrar claramente la certificación del Instituto Americano del Petróleo (API-siglas en inglés) esto indica que cumple con las especificaciones del ISO 22241-1 y  garantiza  la pureza del agua y la concentración del 32.5% de urea  esperada en la mezcla final.</a:t>
            </a:r>
          </a:p>
          <a:p>
            <a:pPr algn="just"/>
            <a:endParaRPr lang="es-MX" sz="1600" dirty="0">
              <a:solidFill>
                <a:schemeClr val="bg1">
                  <a:lumMod val="50000"/>
                </a:schemeClr>
              </a:solidFill>
            </a:endParaRPr>
          </a:p>
          <a:p>
            <a:pPr algn="just"/>
            <a:r>
              <a:rPr lang="es-MX" sz="1600" b="1" dirty="0" smtClean="0">
                <a:solidFill>
                  <a:schemeClr val="bg1">
                    <a:lumMod val="50000"/>
                  </a:schemeClr>
                </a:solidFill>
              </a:rPr>
              <a:t>PRIME </a:t>
            </a:r>
            <a:r>
              <a:rPr lang="es-MX" sz="1600" b="1" dirty="0">
                <a:solidFill>
                  <a:schemeClr val="bg1">
                    <a:lumMod val="50000"/>
                  </a:schemeClr>
                </a:solidFill>
              </a:rPr>
              <a:t>BLUE DEF </a:t>
            </a:r>
            <a:r>
              <a:rPr lang="es-MX" sz="1600" dirty="0">
                <a:solidFill>
                  <a:schemeClr val="bg1">
                    <a:lumMod val="50000"/>
                  </a:schemeClr>
                </a:solidFill>
              </a:rPr>
              <a:t>cumple con las especificaciones del ISO y está certificado por el API. Para mayor información sobre las especificaciones , visite:</a:t>
            </a:r>
          </a:p>
          <a:p>
            <a:pPr algn="just"/>
            <a:endParaRPr lang="es-MX" sz="1600" dirty="0">
              <a:solidFill>
                <a:schemeClr val="bg1">
                  <a:lumMod val="65000"/>
                </a:schemeClr>
              </a:solidFill>
            </a:endParaRPr>
          </a:p>
          <a:p>
            <a:pPr algn="just"/>
            <a:r>
              <a:rPr lang="es-MX" sz="1400" dirty="0">
                <a:solidFill>
                  <a:srgbClr val="000099"/>
                </a:solidFill>
                <a:hlinkClick r:id="rId2"/>
              </a:rPr>
              <a:t>https://dieselexhaust.api.org/Directory/DefResultsDetail?accountId=-1&amp;companyId=10038&amp;resultsUrl=%2FDirectory%2FDefResults%3FaccountId%3D-1</a:t>
            </a:r>
            <a:r>
              <a:rPr lang="es-MX" sz="1400" dirty="0">
                <a:solidFill>
                  <a:srgbClr val="000099"/>
                </a:solidFill>
              </a:rPr>
              <a:t>   </a:t>
            </a:r>
          </a:p>
        </p:txBody>
      </p:sp>
      <p:pic>
        <p:nvPicPr>
          <p:cNvPr id="3" name="Imagen 2">
            <a:extLst>
              <a:ext uri="{FF2B5EF4-FFF2-40B4-BE49-F238E27FC236}">
                <a16:creationId xmlns:a16="http://schemas.microsoft.com/office/drawing/2014/main" xmlns="" id="{73AB7232-DC5A-4BBD-8420-91961B2502C6}"/>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r="8077"/>
          <a:stretch/>
        </p:blipFill>
        <p:spPr>
          <a:xfrm>
            <a:off x="7570372" y="2132856"/>
            <a:ext cx="745615" cy="747539"/>
          </a:xfrm>
          <a:prstGeom prst="rect">
            <a:avLst/>
          </a:prstGeom>
        </p:spPr>
      </p:pic>
      <p:pic>
        <p:nvPicPr>
          <p:cNvPr id="3074" name="Picture 2" descr="Resultado de imagen para ISO 22241-1">
            <a:extLst>
              <a:ext uri="{FF2B5EF4-FFF2-40B4-BE49-F238E27FC236}">
                <a16:creationId xmlns:a16="http://schemas.microsoft.com/office/drawing/2014/main" xmlns="" id="{0CD9A29B-F461-4788-98BC-8042574B9CE7}"/>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70192" y="3574513"/>
            <a:ext cx="945976" cy="95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904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D485B29B-FE81-4F2D-82B5-213001A00196}"/>
              </a:ext>
            </a:extLst>
          </p:cNvPr>
          <p:cNvPicPr>
            <a:picLocks noChangeAspect="1"/>
          </p:cNvPicPr>
          <p:nvPr/>
        </p:nvPicPr>
        <p:blipFill>
          <a:blip r:embed="rId2"/>
          <a:stretch>
            <a:fillRect/>
          </a:stretch>
        </p:blipFill>
        <p:spPr>
          <a:xfrm>
            <a:off x="727196" y="1195480"/>
            <a:ext cx="7454008" cy="4681792"/>
          </a:xfrm>
          <a:prstGeom prst="rect">
            <a:avLst/>
          </a:prstGeom>
          <a:ln w="19050">
            <a:solidFill>
              <a:schemeClr val="tx1"/>
            </a:solidFill>
          </a:ln>
        </p:spPr>
      </p:pic>
    </p:spTree>
    <p:extLst>
      <p:ext uri="{BB962C8B-B14F-4D97-AF65-F5344CB8AC3E}">
        <p14:creationId xmlns:p14="http://schemas.microsoft.com/office/powerpoint/2010/main" val="2271949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D85614B3-0126-41EB-94AB-E3729D38F211}"/>
              </a:ext>
            </a:extLst>
          </p:cNvPr>
          <p:cNvPicPr>
            <a:picLocks noChangeAspect="1"/>
          </p:cNvPicPr>
          <p:nvPr/>
        </p:nvPicPr>
        <p:blipFill rotWithShape="1">
          <a:blip r:embed="rId2"/>
          <a:srcRect l="19288" t="12210" r="22362" b="3683"/>
          <a:stretch/>
        </p:blipFill>
        <p:spPr>
          <a:xfrm>
            <a:off x="1475656" y="1196752"/>
            <a:ext cx="5904656" cy="4940709"/>
          </a:xfrm>
          <a:prstGeom prst="rect">
            <a:avLst/>
          </a:prstGeom>
        </p:spPr>
      </p:pic>
    </p:spTree>
    <p:extLst>
      <p:ext uri="{BB962C8B-B14F-4D97-AF65-F5344CB8AC3E}">
        <p14:creationId xmlns:p14="http://schemas.microsoft.com/office/powerpoint/2010/main" val="2196517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86B7503-9D06-45D1-9C73-F4268D1855BD}"/>
              </a:ext>
            </a:extLst>
          </p:cNvPr>
          <p:cNvSpPr>
            <a:spLocks noGrp="1"/>
          </p:cNvSpPr>
          <p:nvPr>
            <p:ph type="title"/>
          </p:nvPr>
        </p:nvSpPr>
        <p:spPr/>
        <p:txBody>
          <a:bodyPr>
            <a:normAutofit/>
          </a:bodyPr>
          <a:lstStyle/>
          <a:p>
            <a:pPr algn="l"/>
            <a:r>
              <a:rPr lang="es-MX" sz="2000" dirty="0"/>
              <a:t>Certificado de Excelencia </a:t>
            </a:r>
          </a:p>
        </p:txBody>
      </p:sp>
      <p:sp>
        <p:nvSpPr>
          <p:cNvPr id="3" name="Marcador de contenido 2">
            <a:extLst>
              <a:ext uri="{FF2B5EF4-FFF2-40B4-BE49-F238E27FC236}">
                <a16:creationId xmlns:a16="http://schemas.microsoft.com/office/drawing/2014/main" xmlns="" id="{8DD87A1E-AB99-47C0-BB73-47916751CFCE}"/>
              </a:ext>
            </a:extLst>
          </p:cNvPr>
          <p:cNvSpPr>
            <a:spLocks noGrp="1"/>
          </p:cNvSpPr>
          <p:nvPr>
            <p:ph idx="1"/>
          </p:nvPr>
        </p:nvSpPr>
        <p:spPr/>
        <p:txBody>
          <a:bodyPr>
            <a:normAutofit/>
          </a:bodyPr>
          <a:lstStyle/>
          <a:p>
            <a:pPr marL="0" indent="0">
              <a:buNone/>
            </a:pPr>
            <a:r>
              <a:rPr lang="es-MX" sz="1400" dirty="0"/>
              <a:t>El certificado de excelencia es otorgado por; E-</a:t>
            </a:r>
            <a:r>
              <a:rPr lang="es-MX" sz="1400" dirty="0" err="1"/>
              <a:t>nalytic</a:t>
            </a:r>
            <a:r>
              <a:rPr lang="es-MX" sz="1400" dirty="0"/>
              <a:t>, que es el laboratorio que analiza las muestras de producto terminado bajo la norma ISO- 22241, y las reporta al API.</a:t>
            </a:r>
          </a:p>
          <a:p>
            <a:pPr marL="0" indent="0">
              <a:buNone/>
            </a:pPr>
            <a:endParaRPr lang="es-MX" sz="1400" dirty="0"/>
          </a:p>
          <a:p>
            <a:pPr marL="0" indent="0">
              <a:buNone/>
            </a:pPr>
            <a:r>
              <a:rPr lang="es-MX" sz="1400" dirty="0"/>
              <a:t>El certificado indica que tenemos 24 meses consecutivos obteniendo lotes dentro de las especificaciones de la ISO- 22241, para todas la plantas de Estados Unidos., Prime Blue de México empezó a producir desde abril de 2019.</a:t>
            </a:r>
          </a:p>
          <a:p>
            <a:pPr marL="0" indent="0">
              <a:buNone/>
            </a:pPr>
            <a:endParaRPr lang="es-MX" sz="1400" dirty="0"/>
          </a:p>
          <a:p>
            <a:pPr marL="0" indent="0">
              <a:buNone/>
            </a:pPr>
            <a:r>
              <a:rPr lang="es-MX" sz="1400" dirty="0"/>
              <a:t>El certificado de la licencia el API, están incluidas nuestras marcas</a:t>
            </a:r>
          </a:p>
          <a:p>
            <a:pPr marL="0" indent="0">
              <a:buNone/>
            </a:pPr>
            <a:r>
              <a:rPr lang="es-MX" sz="1400" b="1" dirty="0"/>
              <a:t>PRIME BLUE DEF</a:t>
            </a:r>
            <a:r>
              <a:rPr lang="es-MX" sz="1400" dirty="0"/>
              <a:t>, distribuida por Prime Blue</a:t>
            </a:r>
          </a:p>
          <a:p>
            <a:pPr marL="0" indent="0">
              <a:buNone/>
            </a:pPr>
            <a:endParaRPr lang="es-MX" sz="1400" dirty="0"/>
          </a:p>
          <a:p>
            <a:pPr marL="0" indent="0">
              <a:buNone/>
            </a:pPr>
            <a:r>
              <a:rPr lang="es-MX" sz="1400" b="1" dirty="0"/>
              <a:t>FLEET BLUE</a:t>
            </a:r>
            <a:r>
              <a:rPr lang="es-MX" sz="1400" dirty="0"/>
              <a:t>, Distribuida por </a:t>
            </a:r>
            <a:r>
              <a:rPr lang="es-MX" sz="1400" dirty="0" err="1"/>
              <a:t>Autokimia</a:t>
            </a:r>
            <a:endParaRPr lang="es-MX" sz="1400" dirty="0"/>
          </a:p>
        </p:txBody>
      </p:sp>
    </p:spTree>
    <p:extLst>
      <p:ext uri="{BB962C8B-B14F-4D97-AF65-F5344CB8AC3E}">
        <p14:creationId xmlns:p14="http://schemas.microsoft.com/office/powerpoint/2010/main" val="2556085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xmlns="" id="{68CAE8B3-AD5B-4A36-8043-2AE450F70BD1}"/>
              </a:ext>
            </a:extLst>
          </p:cNvPr>
          <p:cNvSpPr>
            <a:spLocks noGrp="1"/>
          </p:cNvSpPr>
          <p:nvPr>
            <p:ph type="title"/>
          </p:nvPr>
        </p:nvSpPr>
        <p:spPr>
          <a:xfrm>
            <a:off x="2807804" y="908720"/>
            <a:ext cx="3528392" cy="591344"/>
          </a:xfrm>
        </p:spPr>
        <p:txBody>
          <a:bodyPr rtlCol="0">
            <a:noAutofit/>
          </a:bodyPr>
          <a:lstStyle/>
          <a:p>
            <a:r>
              <a:rPr lang="es-ES" sz="1800" b="1" dirty="0">
                <a:solidFill>
                  <a:schemeClr val="bg1">
                    <a:lumMod val="50000"/>
                  </a:schemeClr>
                </a:solidFill>
              </a:rPr>
              <a:t>Norma </a:t>
            </a:r>
            <a:r>
              <a:rPr lang="es-ES" sz="1800" b="1" dirty="0" smtClean="0">
                <a:solidFill>
                  <a:schemeClr val="bg1">
                    <a:lumMod val="50000"/>
                  </a:schemeClr>
                </a:solidFill>
              </a:rPr>
              <a:t>NOM-044-SEMARNAT-2017</a:t>
            </a:r>
            <a:endParaRPr lang="es-ES" sz="1800" b="1" dirty="0">
              <a:solidFill>
                <a:schemeClr val="bg1">
                  <a:lumMod val="50000"/>
                </a:schemeClr>
              </a:solidFill>
            </a:endParaRPr>
          </a:p>
        </p:txBody>
      </p:sp>
      <p:graphicFrame>
        <p:nvGraphicFramePr>
          <p:cNvPr id="6" name="Diagrama 5">
            <a:extLst>
              <a:ext uri="{FF2B5EF4-FFF2-40B4-BE49-F238E27FC236}">
                <a16:creationId xmlns:a16="http://schemas.microsoft.com/office/drawing/2014/main" xmlns="" id="{DA36EE50-5488-4DB4-8C48-40C2277E45F5}"/>
              </a:ext>
            </a:extLst>
          </p:cNvPr>
          <p:cNvGraphicFramePr/>
          <p:nvPr>
            <p:extLst>
              <p:ext uri="{D42A27DB-BD31-4B8C-83A1-F6EECF244321}">
                <p14:modId xmlns:p14="http://schemas.microsoft.com/office/powerpoint/2010/main" val="643980228"/>
              </p:ext>
            </p:extLst>
          </p:nvPr>
        </p:nvGraphicFramePr>
        <p:xfrm>
          <a:off x="539552" y="1844824"/>
          <a:ext cx="8208912" cy="3009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766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26ECC818-338A-439F-9646-E9520412B110}"/>
              </a:ext>
            </a:extLst>
          </p:cNvPr>
          <p:cNvPicPr>
            <a:picLocks noChangeAspect="1"/>
          </p:cNvPicPr>
          <p:nvPr/>
        </p:nvPicPr>
        <p:blipFill>
          <a:blip r:embed="rId3"/>
          <a:stretch>
            <a:fillRect/>
          </a:stretch>
        </p:blipFill>
        <p:spPr>
          <a:xfrm>
            <a:off x="587841" y="1574690"/>
            <a:ext cx="2632903" cy="3529102"/>
          </a:xfrm>
          <a:prstGeom prst="rect">
            <a:avLst/>
          </a:prstGeom>
          <a:ln w="3175">
            <a:solidFill>
              <a:schemeClr val="tx1"/>
            </a:solidFill>
          </a:ln>
        </p:spPr>
      </p:pic>
      <p:pic>
        <p:nvPicPr>
          <p:cNvPr id="3" name="Imagen 2">
            <a:extLst>
              <a:ext uri="{FF2B5EF4-FFF2-40B4-BE49-F238E27FC236}">
                <a16:creationId xmlns:a16="http://schemas.microsoft.com/office/drawing/2014/main" xmlns="" id="{2BBAEEEC-3B79-4801-9E5B-4A4DEDE4A1D1}"/>
              </a:ext>
            </a:extLst>
          </p:cNvPr>
          <p:cNvPicPr>
            <a:picLocks noChangeAspect="1"/>
          </p:cNvPicPr>
          <p:nvPr/>
        </p:nvPicPr>
        <p:blipFill>
          <a:blip r:embed="rId4"/>
          <a:stretch>
            <a:fillRect/>
          </a:stretch>
        </p:blipFill>
        <p:spPr>
          <a:xfrm>
            <a:off x="3275856" y="1574690"/>
            <a:ext cx="2759401" cy="3529101"/>
          </a:xfrm>
          <a:prstGeom prst="rect">
            <a:avLst/>
          </a:prstGeom>
          <a:ln w="3175">
            <a:solidFill>
              <a:schemeClr val="tx1"/>
            </a:solidFill>
          </a:ln>
        </p:spPr>
      </p:pic>
      <p:sp>
        <p:nvSpPr>
          <p:cNvPr id="7" name="Rectángulo 6">
            <a:extLst>
              <a:ext uri="{FF2B5EF4-FFF2-40B4-BE49-F238E27FC236}">
                <a16:creationId xmlns:a16="http://schemas.microsoft.com/office/drawing/2014/main" xmlns="" id="{CDB59F7E-0CFE-447F-9B59-D5467BCF036F}"/>
              </a:ext>
            </a:extLst>
          </p:cNvPr>
          <p:cNvSpPr/>
          <p:nvPr/>
        </p:nvSpPr>
        <p:spPr>
          <a:xfrm>
            <a:off x="3851920" y="908720"/>
            <a:ext cx="1224136" cy="369332"/>
          </a:xfrm>
          <a:prstGeom prst="rect">
            <a:avLst/>
          </a:prstGeom>
        </p:spPr>
        <p:txBody>
          <a:bodyPr wrap="square">
            <a:spAutoFit/>
          </a:bodyPr>
          <a:lstStyle/>
          <a:p>
            <a:r>
              <a:rPr lang="es-MX" b="1" i="1" dirty="0">
                <a:solidFill>
                  <a:schemeClr val="bg1">
                    <a:lumMod val="65000"/>
                  </a:schemeClr>
                </a:solidFill>
              </a:rPr>
              <a:t>Literatura:</a:t>
            </a:r>
          </a:p>
        </p:txBody>
      </p:sp>
      <p:pic>
        <p:nvPicPr>
          <p:cNvPr id="8" name="Imagen 7">
            <a:extLst>
              <a:ext uri="{FF2B5EF4-FFF2-40B4-BE49-F238E27FC236}">
                <a16:creationId xmlns:a16="http://schemas.microsoft.com/office/drawing/2014/main" xmlns="" id="{8AA92F6D-801F-4CC8-BC75-EF947CD20DCA}"/>
              </a:ext>
            </a:extLst>
          </p:cNvPr>
          <p:cNvPicPr>
            <a:picLocks noChangeAspect="1"/>
          </p:cNvPicPr>
          <p:nvPr/>
        </p:nvPicPr>
        <p:blipFill>
          <a:blip r:embed="rId5"/>
          <a:stretch>
            <a:fillRect/>
          </a:stretch>
        </p:blipFill>
        <p:spPr>
          <a:xfrm>
            <a:off x="6155059" y="1574219"/>
            <a:ext cx="2737421" cy="3543387"/>
          </a:xfrm>
          <a:prstGeom prst="rect">
            <a:avLst/>
          </a:prstGeom>
        </p:spPr>
      </p:pic>
    </p:spTree>
    <p:extLst>
      <p:ext uri="{BB962C8B-B14F-4D97-AF65-F5344CB8AC3E}">
        <p14:creationId xmlns:p14="http://schemas.microsoft.com/office/powerpoint/2010/main" val="2793244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AC3FA559-C404-4309-9E56-44BD44C399D2}"/>
              </a:ext>
            </a:extLst>
          </p:cNvPr>
          <p:cNvPicPr>
            <a:picLocks noChangeAspect="1"/>
          </p:cNvPicPr>
          <p:nvPr/>
        </p:nvPicPr>
        <p:blipFill rotWithShape="1">
          <a:blip r:embed="rId2"/>
          <a:srcRect l="19287" t="12200" r="20075" b="5201"/>
          <a:stretch/>
        </p:blipFill>
        <p:spPr>
          <a:xfrm>
            <a:off x="1381679" y="1124744"/>
            <a:ext cx="6430681" cy="4927405"/>
          </a:xfrm>
          <a:prstGeom prst="rect">
            <a:avLst/>
          </a:prstGeom>
        </p:spPr>
      </p:pic>
      <p:sp>
        <p:nvSpPr>
          <p:cNvPr id="5" name="Rectángulo 4">
            <a:extLst>
              <a:ext uri="{FF2B5EF4-FFF2-40B4-BE49-F238E27FC236}">
                <a16:creationId xmlns:a16="http://schemas.microsoft.com/office/drawing/2014/main" xmlns="" id="{12F15506-0E33-4875-BF8C-4E78741B9B99}"/>
              </a:ext>
            </a:extLst>
          </p:cNvPr>
          <p:cNvSpPr/>
          <p:nvPr/>
        </p:nvSpPr>
        <p:spPr>
          <a:xfrm>
            <a:off x="3779912" y="692696"/>
            <a:ext cx="1584176" cy="369332"/>
          </a:xfrm>
          <a:prstGeom prst="rect">
            <a:avLst/>
          </a:prstGeom>
        </p:spPr>
        <p:txBody>
          <a:bodyPr wrap="square">
            <a:spAutoFit/>
          </a:bodyPr>
          <a:lstStyle/>
          <a:p>
            <a:r>
              <a:rPr lang="es-MX" b="1" i="1" dirty="0">
                <a:solidFill>
                  <a:schemeClr val="bg1">
                    <a:lumMod val="65000"/>
                  </a:schemeClr>
                </a:solidFill>
              </a:rPr>
              <a:t>Ficha Técnica </a:t>
            </a:r>
          </a:p>
        </p:txBody>
      </p:sp>
    </p:spTree>
    <p:extLst>
      <p:ext uri="{BB962C8B-B14F-4D97-AF65-F5344CB8AC3E}">
        <p14:creationId xmlns:p14="http://schemas.microsoft.com/office/powerpoint/2010/main" val="2539173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C127B892-C331-4B05-93DB-5CA0DBA2B81E}"/>
              </a:ext>
            </a:extLst>
          </p:cNvPr>
          <p:cNvPicPr>
            <a:picLocks noChangeAspect="1"/>
          </p:cNvPicPr>
          <p:nvPr/>
        </p:nvPicPr>
        <p:blipFill rotWithShape="1">
          <a:blip r:embed="rId2"/>
          <a:srcRect l="19288" t="12200" r="20075" b="3801"/>
          <a:stretch/>
        </p:blipFill>
        <p:spPr>
          <a:xfrm>
            <a:off x="1043608" y="1131291"/>
            <a:ext cx="6552728" cy="5106021"/>
          </a:xfrm>
          <a:prstGeom prst="rect">
            <a:avLst/>
          </a:prstGeom>
        </p:spPr>
      </p:pic>
      <p:sp>
        <p:nvSpPr>
          <p:cNvPr id="5" name="Rectángulo 4">
            <a:extLst>
              <a:ext uri="{FF2B5EF4-FFF2-40B4-BE49-F238E27FC236}">
                <a16:creationId xmlns:a16="http://schemas.microsoft.com/office/drawing/2014/main" xmlns="" id="{38709E59-A1C9-4436-AA14-01620C6FAF84}"/>
              </a:ext>
            </a:extLst>
          </p:cNvPr>
          <p:cNvSpPr/>
          <p:nvPr/>
        </p:nvSpPr>
        <p:spPr>
          <a:xfrm>
            <a:off x="3779912" y="692696"/>
            <a:ext cx="1584176" cy="369332"/>
          </a:xfrm>
          <a:prstGeom prst="rect">
            <a:avLst/>
          </a:prstGeom>
        </p:spPr>
        <p:txBody>
          <a:bodyPr wrap="square">
            <a:spAutoFit/>
          </a:bodyPr>
          <a:lstStyle/>
          <a:p>
            <a:r>
              <a:rPr lang="es-MX" b="1" i="1" dirty="0">
                <a:solidFill>
                  <a:schemeClr val="bg1">
                    <a:lumMod val="65000"/>
                  </a:schemeClr>
                </a:solidFill>
              </a:rPr>
              <a:t>Ficha Técnica </a:t>
            </a:r>
          </a:p>
        </p:txBody>
      </p:sp>
    </p:spTree>
    <p:extLst>
      <p:ext uri="{BB962C8B-B14F-4D97-AF65-F5344CB8AC3E}">
        <p14:creationId xmlns:p14="http://schemas.microsoft.com/office/powerpoint/2010/main" val="3099319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xmlns="" id="{FC1C26BE-DEED-4E82-88BB-E0612CAC98B5}"/>
              </a:ext>
            </a:extLst>
          </p:cNvPr>
          <p:cNvSpPr/>
          <p:nvPr/>
        </p:nvSpPr>
        <p:spPr>
          <a:xfrm>
            <a:off x="2627784" y="1326127"/>
            <a:ext cx="3780420" cy="369332"/>
          </a:xfrm>
          <a:prstGeom prst="rect">
            <a:avLst/>
          </a:prstGeom>
        </p:spPr>
        <p:txBody>
          <a:bodyPr wrap="square">
            <a:spAutoFit/>
          </a:bodyPr>
          <a:lstStyle/>
          <a:p>
            <a:r>
              <a:rPr lang="es-MX" b="1" i="1" dirty="0">
                <a:solidFill>
                  <a:schemeClr val="bg1">
                    <a:lumMod val="65000"/>
                  </a:schemeClr>
                </a:solidFill>
              </a:rPr>
              <a:t>La Calidad de DEF es indispensable  :</a:t>
            </a:r>
          </a:p>
        </p:txBody>
      </p:sp>
      <p:pic>
        <p:nvPicPr>
          <p:cNvPr id="2" name="Imagen 1">
            <a:extLst>
              <a:ext uri="{FF2B5EF4-FFF2-40B4-BE49-F238E27FC236}">
                <a16:creationId xmlns:a16="http://schemas.microsoft.com/office/drawing/2014/main" xmlns="" id="{867B1464-0302-4FFF-ABB9-839B6244F81A}"/>
              </a:ext>
            </a:extLst>
          </p:cNvPr>
          <p:cNvPicPr>
            <a:picLocks noChangeAspect="1"/>
          </p:cNvPicPr>
          <p:nvPr/>
        </p:nvPicPr>
        <p:blipFill>
          <a:blip r:embed="rId2"/>
          <a:stretch>
            <a:fillRect/>
          </a:stretch>
        </p:blipFill>
        <p:spPr>
          <a:xfrm>
            <a:off x="899592" y="1700809"/>
            <a:ext cx="6624736" cy="3623939"/>
          </a:xfrm>
          <a:prstGeom prst="rect">
            <a:avLst/>
          </a:prstGeom>
        </p:spPr>
      </p:pic>
    </p:spTree>
    <p:extLst>
      <p:ext uri="{BB962C8B-B14F-4D97-AF65-F5344CB8AC3E}">
        <p14:creationId xmlns:p14="http://schemas.microsoft.com/office/powerpoint/2010/main" val="2994967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4658449-84BF-4D7F-A5EE-9677BC4E7FDA}"/>
              </a:ext>
            </a:extLst>
          </p:cNvPr>
          <p:cNvSpPr>
            <a:spLocks noGrp="1"/>
          </p:cNvSpPr>
          <p:nvPr>
            <p:ph type="title"/>
          </p:nvPr>
        </p:nvSpPr>
        <p:spPr/>
        <p:txBody>
          <a:bodyPr/>
          <a:lstStyle/>
          <a:p>
            <a:pPr algn="l"/>
            <a:r>
              <a:rPr lang="es-MX" dirty="0"/>
              <a:t> Producción y Tecnología</a:t>
            </a:r>
          </a:p>
        </p:txBody>
      </p:sp>
      <p:sp>
        <p:nvSpPr>
          <p:cNvPr id="3" name="Marcador de contenido 2">
            <a:extLst>
              <a:ext uri="{FF2B5EF4-FFF2-40B4-BE49-F238E27FC236}">
                <a16:creationId xmlns:a16="http://schemas.microsoft.com/office/drawing/2014/main" xmlns="" id="{3B41BF0A-087E-4A4D-9794-E4E720280A55}"/>
              </a:ext>
            </a:extLst>
          </p:cNvPr>
          <p:cNvSpPr>
            <a:spLocks noGrp="1"/>
          </p:cNvSpPr>
          <p:nvPr>
            <p:ph idx="1"/>
          </p:nvPr>
        </p:nvSpPr>
        <p:spPr/>
        <p:txBody>
          <a:bodyPr>
            <a:normAutofit/>
          </a:bodyPr>
          <a:lstStyle/>
          <a:p>
            <a:pPr marL="0" indent="0">
              <a:buNone/>
            </a:pPr>
            <a:r>
              <a:rPr lang="es-MX" sz="1600" dirty="0"/>
              <a:t>Nuestra planta de producción es de </a:t>
            </a:r>
            <a:r>
              <a:rPr lang="es-MX" sz="1600" dirty="0" smtClean="0"/>
              <a:t>última </a:t>
            </a:r>
            <a:r>
              <a:rPr lang="es-MX" sz="1600" dirty="0"/>
              <a:t>generación y </a:t>
            </a:r>
            <a:r>
              <a:rPr lang="es-MX" sz="1600" dirty="0" smtClean="0"/>
              <a:t>está </a:t>
            </a:r>
            <a:r>
              <a:rPr lang="es-MX" sz="1600" dirty="0"/>
              <a:t>diseñada para solo usar bolsas de </a:t>
            </a:r>
            <a:r>
              <a:rPr lang="es-MX" sz="1600" dirty="0" smtClean="0"/>
              <a:t>1,000 kg</a:t>
            </a:r>
            <a:r>
              <a:rPr lang="es-MX" sz="1600" dirty="0"/>
              <a:t>, y ser operada por 1 técnico de producción.</a:t>
            </a:r>
          </a:p>
          <a:p>
            <a:pPr marL="0" indent="0">
              <a:buNone/>
            </a:pPr>
            <a:endParaRPr lang="es-MX" sz="1600" dirty="0"/>
          </a:p>
          <a:p>
            <a:pPr marL="0" indent="0">
              <a:buNone/>
            </a:pPr>
            <a:r>
              <a:rPr lang="es-MX" sz="1600" dirty="0"/>
              <a:t>El Control del agua desmineralizada y la producción de Urea se controlan desde una misma pantalla. </a:t>
            </a:r>
          </a:p>
          <a:p>
            <a:pPr marL="0" indent="0">
              <a:buNone/>
            </a:pPr>
            <a:endParaRPr lang="es-MX" sz="1600" dirty="0"/>
          </a:p>
          <a:p>
            <a:pPr marL="0" indent="0">
              <a:buNone/>
            </a:pPr>
            <a:r>
              <a:rPr lang="es-MX" sz="1600" dirty="0"/>
              <a:t>Nuestra capacidad de producción es de </a:t>
            </a:r>
            <a:r>
              <a:rPr lang="es-MX" sz="1600" b="1" dirty="0" smtClean="0"/>
              <a:t>2,800,000 </a:t>
            </a:r>
            <a:r>
              <a:rPr lang="es-MX" sz="1600" b="1" dirty="0" err="1" smtClean="0"/>
              <a:t>lts</a:t>
            </a:r>
            <a:r>
              <a:rPr lang="es-MX" sz="1600" dirty="0"/>
              <a:t>, mensuales, al día producimos; </a:t>
            </a:r>
            <a:r>
              <a:rPr lang="es-MX" sz="1600" dirty="0" smtClean="0"/>
              <a:t>28,000 </a:t>
            </a:r>
            <a:r>
              <a:rPr lang="es-MX" sz="1600" dirty="0" err="1" smtClean="0"/>
              <a:t>lts</a:t>
            </a:r>
            <a:r>
              <a:rPr lang="es-MX" sz="1600" dirty="0" smtClean="0"/>
              <a:t> </a:t>
            </a:r>
            <a:r>
              <a:rPr lang="es-MX" sz="1600" dirty="0"/>
              <a:t>diarios por cada turno de 8 </a:t>
            </a:r>
            <a:r>
              <a:rPr lang="es-MX" sz="1600" dirty="0" err="1"/>
              <a:t>hrs</a:t>
            </a:r>
            <a:r>
              <a:rPr lang="es-MX" sz="1600" dirty="0"/>
              <a:t>.</a:t>
            </a:r>
          </a:p>
          <a:p>
            <a:pPr marL="0" indent="0">
              <a:buNone/>
            </a:pPr>
            <a:endParaRPr lang="es-MX" sz="1600" dirty="0"/>
          </a:p>
          <a:p>
            <a:pPr marL="0" indent="0">
              <a:buNone/>
            </a:pPr>
            <a:r>
              <a:rPr lang="es-MX" sz="1600" dirty="0"/>
              <a:t>Los insumos </a:t>
            </a:r>
            <a:r>
              <a:rPr lang="es-MX" sz="1600" dirty="0" smtClean="0"/>
              <a:t>son proveídos </a:t>
            </a:r>
            <a:r>
              <a:rPr lang="es-MX" sz="1600" dirty="0"/>
              <a:t>por </a:t>
            </a:r>
            <a:r>
              <a:rPr lang="es-MX" sz="1600" b="1" dirty="0"/>
              <a:t>Prime Blue International</a:t>
            </a:r>
            <a:r>
              <a:rPr lang="es-MX" sz="1600" dirty="0"/>
              <a:t>  </a:t>
            </a:r>
            <a:r>
              <a:rPr lang="es-MX" sz="1600" dirty="0" smtClean="0"/>
              <a:t>Urea, </a:t>
            </a:r>
            <a:r>
              <a:rPr lang="es-MX" sz="1600" dirty="0"/>
              <a:t>y </a:t>
            </a:r>
            <a:r>
              <a:rPr lang="es-MX" sz="1600" b="1" dirty="0"/>
              <a:t>Blue </a:t>
            </a:r>
            <a:r>
              <a:rPr lang="es-MX" sz="1600" b="1" dirty="0" err="1"/>
              <a:t>Sky</a:t>
            </a:r>
            <a:r>
              <a:rPr lang="es-MX" sz="1600" dirty="0"/>
              <a:t> nos provee el equipo  de ultima generación </a:t>
            </a:r>
            <a:r>
              <a:rPr lang="es-MX" sz="1600" dirty="0" smtClean="0"/>
              <a:t>que está </a:t>
            </a:r>
            <a:r>
              <a:rPr lang="es-MX" sz="1600" dirty="0"/>
              <a:t>diseñado exclusivamente para la fabricación de UREA Automotriz, ensamblado todo en acero inoxidable, que es el mejor material disponible para procesos como estos. La alta tecnología hace que nuestro proceso sea amigable y de fácil entendimiento y además nos proporciona las herramientas de </a:t>
            </a:r>
            <a:r>
              <a:rPr lang="es-MX" sz="1600" dirty="0" smtClean="0"/>
              <a:t>cálculo </a:t>
            </a:r>
            <a:r>
              <a:rPr lang="es-MX" sz="1600" dirty="0"/>
              <a:t>integradas al sistema para que todos los lotes fabricados estén dentro de especificaciones </a:t>
            </a:r>
            <a:r>
              <a:rPr lang="es-MX" sz="1600" b="1" dirty="0"/>
              <a:t>API/ISO22241</a:t>
            </a:r>
          </a:p>
          <a:p>
            <a:pPr marL="0" indent="0">
              <a:buNone/>
            </a:pPr>
            <a:endParaRPr lang="es-MX" sz="1600" dirty="0"/>
          </a:p>
          <a:p>
            <a:pPr marL="0" indent="0">
              <a:buNone/>
            </a:pPr>
            <a:endParaRPr lang="es-MX" sz="1600" dirty="0"/>
          </a:p>
          <a:p>
            <a:pPr marL="0" indent="0">
              <a:buNone/>
            </a:pPr>
            <a:endParaRPr lang="es-MX" sz="1600" dirty="0"/>
          </a:p>
          <a:p>
            <a:pPr marL="0" indent="0">
              <a:buNone/>
            </a:pPr>
            <a:endParaRPr lang="es-MX" sz="1600" dirty="0"/>
          </a:p>
          <a:p>
            <a:pPr marL="0" indent="0">
              <a:buNone/>
            </a:pPr>
            <a:endParaRPr lang="es-MX" sz="1600" dirty="0"/>
          </a:p>
          <a:p>
            <a:pPr marL="0" indent="0">
              <a:buNone/>
            </a:pPr>
            <a:endParaRPr lang="es-MX" sz="1600" dirty="0"/>
          </a:p>
          <a:p>
            <a:pPr marL="0" indent="0">
              <a:buNone/>
            </a:pPr>
            <a:endParaRPr lang="es-MX" sz="1600" dirty="0"/>
          </a:p>
        </p:txBody>
      </p:sp>
    </p:spTree>
    <p:extLst>
      <p:ext uri="{BB962C8B-B14F-4D97-AF65-F5344CB8AC3E}">
        <p14:creationId xmlns:p14="http://schemas.microsoft.com/office/powerpoint/2010/main" val="3039996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9A1C48CA-79E0-4011-9C37-0FC569D541DF}"/>
              </a:ext>
            </a:extLst>
          </p:cNvPr>
          <p:cNvSpPr txBox="1"/>
          <p:nvPr/>
        </p:nvSpPr>
        <p:spPr>
          <a:xfrm>
            <a:off x="2987824" y="1412776"/>
            <a:ext cx="2088232" cy="369332"/>
          </a:xfrm>
          <a:prstGeom prst="rect">
            <a:avLst/>
          </a:prstGeom>
          <a:solidFill>
            <a:schemeClr val="bg1"/>
          </a:solidFill>
          <a:ln w="19050">
            <a:solidFill>
              <a:schemeClr val="bg1"/>
            </a:solidFill>
          </a:ln>
        </p:spPr>
        <p:txBody>
          <a:bodyPr wrap="square" rtlCol="0">
            <a:spAutoFit/>
          </a:bodyPr>
          <a:lstStyle/>
          <a:p>
            <a:r>
              <a:rPr lang="es-MX" b="1" dirty="0">
                <a:solidFill>
                  <a:schemeClr val="bg1">
                    <a:lumMod val="50000"/>
                  </a:schemeClr>
                </a:solidFill>
              </a:rPr>
              <a:t>¿QUIENES  SOMOS?</a:t>
            </a:r>
          </a:p>
        </p:txBody>
      </p:sp>
      <p:pic>
        <p:nvPicPr>
          <p:cNvPr id="3074" name="Picture 2" descr="C:\Users\Mike\Documents\mmm\autoguia\zeichen\propulsion\Autokimia\PrimeBlue-urea\primeblue-diseño\PB-photosVARIOS-04.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796136" y="3429001"/>
            <a:ext cx="3265468" cy="2175817"/>
          </a:xfrm>
          <a:prstGeom prst="rect">
            <a:avLst/>
          </a:prstGeom>
          <a:noFill/>
          <a:extLst>
            <a:ext uri="{909E8E84-426E-40DD-AFC4-6F175D3DCCD1}">
              <a14:hiddenFill xmlns:a14="http://schemas.microsoft.com/office/drawing/2010/main">
                <a:solidFill>
                  <a:srgbClr val="FFFFFF"/>
                </a:solidFill>
              </a14:hiddenFill>
            </a:ext>
          </a:extLst>
        </p:spPr>
      </p:pic>
      <p:sp>
        <p:nvSpPr>
          <p:cNvPr id="3" name="2 Subtítulo"/>
          <p:cNvSpPr>
            <a:spLocks noGrp="1"/>
          </p:cNvSpPr>
          <p:nvPr>
            <p:ph type="subTitle" idx="1"/>
          </p:nvPr>
        </p:nvSpPr>
        <p:spPr>
          <a:xfrm>
            <a:off x="539552" y="1790649"/>
            <a:ext cx="5112568" cy="3654575"/>
          </a:xfrm>
        </p:spPr>
        <p:txBody>
          <a:bodyPr>
            <a:normAutofit fontScale="92500" lnSpcReduction="20000"/>
          </a:bodyPr>
          <a:lstStyle/>
          <a:p>
            <a:pPr algn="just"/>
            <a:r>
              <a:rPr lang="es-MX" sz="1700" b="1" i="1" dirty="0">
                <a:solidFill>
                  <a:schemeClr val="bg1">
                    <a:lumMod val="50000"/>
                  </a:schemeClr>
                </a:solidFill>
              </a:rPr>
              <a:t>PRIME BLUE DE MEXICO, S. DE R.L. DE C.V.,  </a:t>
            </a:r>
            <a:r>
              <a:rPr lang="es-MX" sz="1700" dirty="0">
                <a:solidFill>
                  <a:schemeClr val="bg1">
                    <a:lumMod val="50000"/>
                  </a:schemeClr>
                </a:solidFill>
              </a:rPr>
              <a:t>empresa que inicia  operaciones en Octubre del 2018 en la Ciudad de  Querétaro.</a:t>
            </a:r>
          </a:p>
          <a:p>
            <a:pPr algn="just"/>
            <a:endParaRPr lang="es-MX" sz="1700" dirty="0">
              <a:solidFill>
                <a:schemeClr val="bg1">
                  <a:lumMod val="50000"/>
                </a:schemeClr>
              </a:solidFill>
            </a:endParaRPr>
          </a:p>
          <a:p>
            <a:pPr algn="just"/>
            <a:r>
              <a:rPr lang="es-MX" sz="1700" dirty="0">
                <a:solidFill>
                  <a:schemeClr val="bg1">
                    <a:lumMod val="50000"/>
                  </a:schemeClr>
                </a:solidFill>
              </a:rPr>
              <a:t> “Somos la primera opción para México” en la producción del AD BLUE, DEF (UREA Automotriz).</a:t>
            </a:r>
          </a:p>
          <a:p>
            <a:pPr algn="just"/>
            <a:endParaRPr lang="es-MX" sz="1700" dirty="0">
              <a:solidFill>
                <a:schemeClr val="bg1">
                  <a:lumMod val="50000"/>
                </a:schemeClr>
              </a:solidFill>
            </a:endParaRPr>
          </a:p>
          <a:p>
            <a:pPr algn="just"/>
            <a:r>
              <a:rPr lang="es-MX" sz="1700" dirty="0">
                <a:solidFill>
                  <a:schemeClr val="bg1">
                    <a:lumMod val="50000"/>
                  </a:schemeClr>
                </a:solidFill>
              </a:rPr>
              <a:t>Elegimos Querétaro por su magnífica ubicación y excelente material humano preparado para el progreso.</a:t>
            </a:r>
          </a:p>
          <a:p>
            <a:pPr algn="just"/>
            <a:endParaRPr lang="es-MX" sz="1700" dirty="0">
              <a:solidFill>
                <a:schemeClr val="bg1">
                  <a:lumMod val="50000"/>
                </a:schemeClr>
              </a:solidFill>
            </a:endParaRPr>
          </a:p>
          <a:p>
            <a:pPr algn="just"/>
            <a:r>
              <a:rPr lang="es-MX" sz="1700" dirty="0">
                <a:solidFill>
                  <a:schemeClr val="bg1">
                    <a:lumMod val="50000"/>
                  </a:schemeClr>
                </a:solidFill>
              </a:rPr>
              <a:t>PRIME BLUE DE MEXICO,  cuenta con la maquinaria y equipo más avanzado en tecnología, que nos permite llevar al más alto nivel la calidad y la concentración de nuestro producto, lo que garantiza la máxima eficiencia en el sistema de control de emisiones.</a:t>
            </a:r>
          </a:p>
          <a:p>
            <a:endParaRPr lang="es-MX" dirty="0">
              <a:solidFill>
                <a:schemeClr val="bg1">
                  <a:lumMod val="50000"/>
                </a:schemeClr>
              </a:solidFill>
            </a:endParaRPr>
          </a:p>
        </p:txBody>
      </p:sp>
    </p:spTree>
    <p:extLst>
      <p:ext uri="{BB962C8B-B14F-4D97-AF65-F5344CB8AC3E}">
        <p14:creationId xmlns:p14="http://schemas.microsoft.com/office/powerpoint/2010/main" val="3776586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xmlns="" id="{5D4BE030-1628-49FD-B25E-1E6DB9CBF771}"/>
              </a:ext>
            </a:extLst>
          </p:cNvPr>
          <p:cNvSpPr txBox="1">
            <a:spLocks/>
          </p:cNvSpPr>
          <p:nvPr/>
        </p:nvSpPr>
        <p:spPr>
          <a:xfrm>
            <a:off x="1331640" y="1772816"/>
            <a:ext cx="6048672" cy="2520280"/>
          </a:xfrm>
          <a:prstGeom prst="rect">
            <a:avLst/>
          </a:prstGeom>
        </p:spPr>
        <p:txBody>
          <a:bodyPr>
            <a:normAutofit/>
          </a:bodyPr>
          <a:lstStyle>
            <a:lvl1pPr marL="342900" indent="-342900" algn="l" defTabSz="914400" rtl="0" eaLnBrk="1" latinLnBrk="0" hangingPunct="1">
              <a:spcBef>
                <a:spcPts val="2000"/>
              </a:spcBef>
              <a:buClr>
                <a:srgbClr val="214F8F"/>
              </a:buClr>
              <a:buSzPct val="100000"/>
              <a:buFontTx/>
              <a:buBlip>
                <a:blip r:embed="rId2"/>
              </a:buBlip>
              <a:defRPr sz="2000" kern="1200">
                <a:solidFill>
                  <a:srgbClr val="3C3C3B"/>
                </a:solidFill>
                <a:latin typeface="+mn-lt"/>
                <a:ea typeface="+mn-ea"/>
                <a:cs typeface="+mn-cs"/>
              </a:defRPr>
            </a:lvl1pPr>
            <a:lvl2pPr marL="685800" indent="-336550" algn="l" defTabSz="914400" rtl="0" eaLnBrk="1" latinLnBrk="0" hangingPunct="1">
              <a:spcBef>
                <a:spcPts val="600"/>
              </a:spcBef>
              <a:buClr>
                <a:srgbClr val="214F8F"/>
              </a:buClr>
              <a:buFont typeface="Wingdings 2" pitchFamily="18" charset="2"/>
              <a:buChar char=""/>
              <a:defRPr sz="1800" kern="1200">
                <a:solidFill>
                  <a:srgbClr val="777877"/>
                </a:solidFill>
                <a:latin typeface="+mn-lt"/>
                <a:ea typeface="+mn-ea"/>
                <a:cs typeface="+mn-cs"/>
              </a:defRPr>
            </a:lvl2pPr>
            <a:lvl3pPr marL="1035050" indent="-349250" algn="l" defTabSz="914400" rtl="0" eaLnBrk="1" latinLnBrk="0" hangingPunct="1">
              <a:spcBef>
                <a:spcPts val="600"/>
              </a:spcBef>
              <a:buClr>
                <a:srgbClr val="CD0920"/>
              </a:buClr>
              <a:buFont typeface="Wingdings 2" pitchFamily="18" charset="2"/>
              <a:buChar char=""/>
              <a:defRPr sz="1800" kern="1200">
                <a:solidFill>
                  <a:srgbClr val="777877"/>
                </a:solidFill>
                <a:latin typeface="+mn-lt"/>
                <a:ea typeface="+mn-ea"/>
                <a:cs typeface="+mn-cs"/>
              </a:defRPr>
            </a:lvl3pPr>
            <a:lvl4pPr marL="1371600" indent="-336550" algn="l" defTabSz="914400" rtl="0" eaLnBrk="1" latinLnBrk="0" hangingPunct="1">
              <a:spcBef>
                <a:spcPts val="600"/>
              </a:spcBef>
              <a:buClr>
                <a:schemeClr val="tx2">
                  <a:lumMod val="90000"/>
                  <a:lumOff val="10000"/>
                </a:schemeClr>
              </a:buClr>
              <a:buFont typeface="Wingdings 2" pitchFamily="18" charset="2"/>
              <a:buChar char=""/>
              <a:defRPr sz="1800" kern="1200">
                <a:solidFill>
                  <a:srgbClr val="777877"/>
                </a:solidFill>
                <a:latin typeface="+mn-lt"/>
                <a:ea typeface="+mn-ea"/>
                <a:cs typeface="+mn-cs"/>
              </a:defRPr>
            </a:lvl4pPr>
            <a:lvl5pPr marL="1720850" indent="-349250" algn="l" defTabSz="914400" rtl="0" eaLnBrk="1" latinLnBrk="0" hangingPunct="1">
              <a:spcBef>
                <a:spcPts val="600"/>
              </a:spcBef>
              <a:buClr>
                <a:schemeClr val="tx2">
                  <a:lumMod val="50000"/>
                  <a:lumOff val="50000"/>
                </a:schemeClr>
              </a:buClr>
              <a:buFont typeface="Wingdings 2" pitchFamily="18" charset="2"/>
              <a:buChar char=""/>
              <a:defRPr sz="1800" kern="1200">
                <a:solidFill>
                  <a:srgbClr val="777877"/>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nSpc>
                <a:spcPct val="110000"/>
              </a:lnSpc>
              <a:spcBef>
                <a:spcPts val="800"/>
              </a:spcBef>
              <a:buNone/>
            </a:pPr>
            <a:r>
              <a:rPr lang="es-MX" sz="1600" dirty="0">
                <a:solidFill>
                  <a:schemeClr val="bg1">
                    <a:lumMod val="50000"/>
                  </a:schemeClr>
                </a:solidFill>
              </a:rPr>
              <a:t>Las presentaciones que tenemos disponibles actualmente son:</a:t>
            </a:r>
          </a:p>
          <a:p>
            <a:pPr>
              <a:lnSpc>
                <a:spcPct val="110000"/>
              </a:lnSpc>
              <a:spcBef>
                <a:spcPts val="1400"/>
              </a:spcBef>
              <a:buFont typeface="Wingdings" panose="05000000000000000000" pitchFamily="2" charset="2"/>
              <a:buChar char="§"/>
            </a:pPr>
            <a:r>
              <a:rPr lang="es-MX" sz="1600" dirty="0">
                <a:solidFill>
                  <a:schemeClr val="bg1">
                    <a:lumMod val="50000"/>
                  </a:schemeClr>
                </a:solidFill>
              </a:rPr>
              <a:t>Tote 1,000 </a:t>
            </a:r>
            <a:r>
              <a:rPr lang="es-MX" sz="1600" dirty="0" err="1">
                <a:solidFill>
                  <a:schemeClr val="bg1">
                    <a:lumMod val="50000"/>
                  </a:schemeClr>
                </a:solidFill>
              </a:rPr>
              <a:t>lts</a:t>
            </a:r>
            <a:endParaRPr lang="es-MX" sz="1600" dirty="0">
              <a:solidFill>
                <a:schemeClr val="bg1">
                  <a:lumMod val="50000"/>
                </a:schemeClr>
              </a:solidFill>
            </a:endParaRPr>
          </a:p>
          <a:p>
            <a:pPr>
              <a:lnSpc>
                <a:spcPct val="110000"/>
              </a:lnSpc>
              <a:spcBef>
                <a:spcPts val="1400"/>
              </a:spcBef>
              <a:buFont typeface="Wingdings" panose="05000000000000000000" pitchFamily="2" charset="2"/>
              <a:buChar char="§"/>
            </a:pPr>
            <a:r>
              <a:rPr lang="es-MX" sz="1600" dirty="0">
                <a:solidFill>
                  <a:schemeClr val="bg1">
                    <a:lumMod val="50000"/>
                  </a:schemeClr>
                </a:solidFill>
              </a:rPr>
              <a:t>Tambo 200 </a:t>
            </a:r>
            <a:r>
              <a:rPr lang="es-MX" sz="1600" dirty="0" err="1">
                <a:solidFill>
                  <a:schemeClr val="bg1">
                    <a:lumMod val="50000"/>
                  </a:schemeClr>
                </a:solidFill>
              </a:rPr>
              <a:t>lts</a:t>
            </a:r>
            <a:r>
              <a:rPr lang="es-MX" sz="1600" dirty="0">
                <a:solidFill>
                  <a:schemeClr val="bg1">
                    <a:lumMod val="50000"/>
                  </a:schemeClr>
                </a:solidFill>
              </a:rPr>
              <a:t> </a:t>
            </a:r>
          </a:p>
          <a:p>
            <a:pPr>
              <a:lnSpc>
                <a:spcPct val="110000"/>
              </a:lnSpc>
              <a:spcBef>
                <a:spcPts val="1400"/>
              </a:spcBef>
              <a:buFont typeface="Wingdings" panose="05000000000000000000" pitchFamily="2" charset="2"/>
              <a:buChar char="§"/>
            </a:pPr>
            <a:r>
              <a:rPr lang="es-MX" sz="1600" dirty="0">
                <a:solidFill>
                  <a:schemeClr val="bg1">
                    <a:lumMod val="50000"/>
                  </a:schemeClr>
                </a:solidFill>
              </a:rPr>
              <a:t>Bidón 20 </a:t>
            </a:r>
            <a:r>
              <a:rPr lang="es-MX" sz="1600" dirty="0" err="1">
                <a:solidFill>
                  <a:schemeClr val="bg1">
                    <a:lumMod val="50000"/>
                  </a:schemeClr>
                </a:solidFill>
              </a:rPr>
              <a:t>lts</a:t>
            </a:r>
            <a:endParaRPr lang="es-MX" sz="1600" dirty="0">
              <a:solidFill>
                <a:schemeClr val="bg1">
                  <a:lumMod val="50000"/>
                </a:schemeClr>
              </a:solidFill>
            </a:endParaRPr>
          </a:p>
          <a:p>
            <a:pPr marL="0" indent="0">
              <a:lnSpc>
                <a:spcPct val="110000"/>
              </a:lnSpc>
              <a:spcBef>
                <a:spcPts val="1400"/>
              </a:spcBef>
              <a:buNone/>
            </a:pPr>
            <a:r>
              <a:rPr lang="es-MX" sz="1600" dirty="0">
                <a:solidFill>
                  <a:schemeClr val="bg1">
                    <a:lumMod val="50000"/>
                  </a:schemeClr>
                </a:solidFill>
              </a:rPr>
              <a:t>A granel, en entregas de más de 3,000 lts.</a:t>
            </a:r>
          </a:p>
        </p:txBody>
      </p:sp>
      <p:sp>
        <p:nvSpPr>
          <p:cNvPr id="5" name="Rectángulo 4">
            <a:extLst>
              <a:ext uri="{FF2B5EF4-FFF2-40B4-BE49-F238E27FC236}">
                <a16:creationId xmlns:a16="http://schemas.microsoft.com/office/drawing/2014/main" xmlns="" id="{C5A319C3-1657-4A78-8E39-5817E4948C84}"/>
              </a:ext>
            </a:extLst>
          </p:cNvPr>
          <p:cNvSpPr/>
          <p:nvPr/>
        </p:nvSpPr>
        <p:spPr>
          <a:xfrm>
            <a:off x="2555776" y="1340768"/>
            <a:ext cx="3780420" cy="369332"/>
          </a:xfrm>
          <a:prstGeom prst="rect">
            <a:avLst/>
          </a:prstGeom>
        </p:spPr>
        <p:txBody>
          <a:bodyPr wrap="square">
            <a:spAutoFit/>
          </a:bodyPr>
          <a:lstStyle/>
          <a:p>
            <a:r>
              <a:rPr lang="es-MX" b="1" i="1" dirty="0">
                <a:solidFill>
                  <a:schemeClr val="bg1">
                    <a:lumMod val="65000"/>
                  </a:schemeClr>
                </a:solidFill>
              </a:rPr>
              <a:t>Disponibilidad del PRIME BLUE DEF :</a:t>
            </a:r>
          </a:p>
        </p:txBody>
      </p:sp>
      <p:pic>
        <p:nvPicPr>
          <p:cNvPr id="1026" name="Picture 2" descr="C:\Users\Mike\Documents\mmm\autoguia\zeichen\propulsion\Autokimia\PrimeBlue-urea\primeblue-diseño\PB-20lt.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18610" y="4552156"/>
            <a:ext cx="601662" cy="60166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ike\Documents\mmm\autoguia\zeichen\propulsion\Autokimia\PrimeBlue-urea\primeblue-diseño\PB-200lt.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41844" y="4355812"/>
            <a:ext cx="994352" cy="9943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ike\Documents\mmm\autoguia\zeichen\propulsion\Autokimia\PrimeBlue-urea\primeblue-diseño\PB-1000lt.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709307" y="4227644"/>
            <a:ext cx="1473357" cy="147335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ike\Documents\mmm\autoguia\zeichen\propulsion\Autokimia\PrimeBlue-urea\primeblue-diseño\PB-3000lt.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15848" y="4115307"/>
            <a:ext cx="3012566" cy="1617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402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A11D31E7-599E-4573-BC73-5C647E89F606}"/>
              </a:ext>
            </a:extLst>
          </p:cNvPr>
          <p:cNvPicPr>
            <a:picLocks noChangeAspect="1"/>
          </p:cNvPicPr>
          <p:nvPr/>
        </p:nvPicPr>
        <p:blipFill>
          <a:blip r:embed="rId2"/>
          <a:stretch>
            <a:fillRect/>
          </a:stretch>
        </p:blipFill>
        <p:spPr>
          <a:xfrm>
            <a:off x="410342" y="672607"/>
            <a:ext cx="4031800" cy="2684385"/>
          </a:xfrm>
          <a:prstGeom prst="rect">
            <a:avLst/>
          </a:prstGeom>
          <a:effectLst>
            <a:outerShdw blurRad="50800" dist="38100" dir="8100000" algn="tr" rotWithShape="0">
              <a:prstClr val="black">
                <a:alpha val="40000"/>
              </a:prstClr>
            </a:outerShdw>
          </a:effectLst>
        </p:spPr>
      </p:pic>
      <p:pic>
        <p:nvPicPr>
          <p:cNvPr id="5" name="Imagen 4">
            <a:extLst>
              <a:ext uri="{FF2B5EF4-FFF2-40B4-BE49-F238E27FC236}">
                <a16:creationId xmlns:a16="http://schemas.microsoft.com/office/drawing/2014/main" xmlns="" id="{FB9E7E49-9687-4EC6-92A1-D1C8830E7524}"/>
              </a:ext>
            </a:extLst>
          </p:cNvPr>
          <p:cNvPicPr>
            <a:picLocks noChangeAspect="1"/>
          </p:cNvPicPr>
          <p:nvPr/>
        </p:nvPicPr>
        <p:blipFill>
          <a:blip r:embed="rId3"/>
          <a:stretch>
            <a:fillRect/>
          </a:stretch>
        </p:blipFill>
        <p:spPr>
          <a:xfrm>
            <a:off x="4355976" y="3429000"/>
            <a:ext cx="4217932" cy="2808312"/>
          </a:xfrm>
          <a:prstGeom prst="rect">
            <a:avLst/>
          </a:prstGeom>
          <a:effectLst>
            <a:outerShdw blurRad="50800" dist="38100" dir="8100000" algn="tr" rotWithShape="0">
              <a:prstClr val="black">
                <a:alpha val="40000"/>
              </a:prstClr>
            </a:outerShdw>
          </a:effectLst>
        </p:spPr>
      </p:pic>
      <p:sp>
        <p:nvSpPr>
          <p:cNvPr id="7" name="Rectángulo 6">
            <a:extLst>
              <a:ext uri="{FF2B5EF4-FFF2-40B4-BE49-F238E27FC236}">
                <a16:creationId xmlns:a16="http://schemas.microsoft.com/office/drawing/2014/main" xmlns="" id="{E5615C92-7807-4093-9FD9-B97F618BAE1C}"/>
              </a:ext>
            </a:extLst>
          </p:cNvPr>
          <p:cNvSpPr/>
          <p:nvPr/>
        </p:nvSpPr>
        <p:spPr>
          <a:xfrm>
            <a:off x="4860032" y="303275"/>
            <a:ext cx="1149396" cy="369332"/>
          </a:xfrm>
          <a:prstGeom prst="rect">
            <a:avLst/>
          </a:prstGeom>
        </p:spPr>
        <p:txBody>
          <a:bodyPr wrap="square">
            <a:spAutoFit/>
          </a:bodyPr>
          <a:lstStyle/>
          <a:p>
            <a:r>
              <a:rPr lang="es-MX" b="1" i="1" dirty="0">
                <a:solidFill>
                  <a:schemeClr val="bg1">
                    <a:lumMod val="65000"/>
                  </a:schemeClr>
                </a:solidFill>
              </a:rPr>
              <a:t>GALERIA </a:t>
            </a:r>
          </a:p>
        </p:txBody>
      </p:sp>
    </p:spTree>
    <p:extLst>
      <p:ext uri="{BB962C8B-B14F-4D97-AF65-F5344CB8AC3E}">
        <p14:creationId xmlns:p14="http://schemas.microsoft.com/office/powerpoint/2010/main" val="2915371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574738A5-1883-4A43-A3EB-9EB1C8B44587}"/>
              </a:ext>
            </a:extLst>
          </p:cNvPr>
          <p:cNvPicPr>
            <a:picLocks noChangeAspect="1"/>
          </p:cNvPicPr>
          <p:nvPr/>
        </p:nvPicPr>
        <p:blipFill>
          <a:blip r:embed="rId2"/>
          <a:stretch>
            <a:fillRect/>
          </a:stretch>
        </p:blipFill>
        <p:spPr>
          <a:xfrm>
            <a:off x="395536" y="620688"/>
            <a:ext cx="3893476" cy="2592288"/>
          </a:xfrm>
          <a:prstGeom prst="rect">
            <a:avLst/>
          </a:prstGeom>
          <a:effectLst>
            <a:outerShdw blurRad="50800" dist="38100" dir="2700000" algn="tl" rotWithShape="0">
              <a:prstClr val="black">
                <a:alpha val="40000"/>
              </a:prstClr>
            </a:outerShdw>
          </a:effectLst>
        </p:spPr>
      </p:pic>
      <p:pic>
        <p:nvPicPr>
          <p:cNvPr id="6" name="Imagen 5">
            <a:extLst>
              <a:ext uri="{FF2B5EF4-FFF2-40B4-BE49-F238E27FC236}">
                <a16:creationId xmlns:a16="http://schemas.microsoft.com/office/drawing/2014/main" xmlns="" id="{F5A9E3C8-BE94-4A1F-A398-35617DEC5DF3}"/>
              </a:ext>
            </a:extLst>
          </p:cNvPr>
          <p:cNvPicPr>
            <a:picLocks noChangeAspect="1"/>
          </p:cNvPicPr>
          <p:nvPr/>
        </p:nvPicPr>
        <p:blipFill>
          <a:blip r:embed="rId3"/>
          <a:stretch>
            <a:fillRect/>
          </a:stretch>
        </p:blipFill>
        <p:spPr>
          <a:xfrm>
            <a:off x="4355976" y="3288714"/>
            <a:ext cx="4320480" cy="2876590"/>
          </a:xfrm>
          <a:prstGeom prst="rect">
            <a:avLst/>
          </a:prstGeom>
          <a:effectLst>
            <a:outerShdw blurRad="50800" dist="38100" dir="2700000" algn="tl" rotWithShape="0">
              <a:prstClr val="black">
                <a:alpha val="40000"/>
              </a:prstClr>
            </a:outerShdw>
          </a:effectLst>
        </p:spPr>
      </p:pic>
      <p:sp>
        <p:nvSpPr>
          <p:cNvPr id="7" name="Rectángulo 6">
            <a:extLst>
              <a:ext uri="{FF2B5EF4-FFF2-40B4-BE49-F238E27FC236}">
                <a16:creationId xmlns:a16="http://schemas.microsoft.com/office/drawing/2014/main" xmlns="" id="{EC83D176-1CA1-4A4A-AED8-AC52947BDB99}"/>
              </a:ext>
            </a:extLst>
          </p:cNvPr>
          <p:cNvSpPr/>
          <p:nvPr/>
        </p:nvSpPr>
        <p:spPr>
          <a:xfrm>
            <a:off x="4860032" y="303275"/>
            <a:ext cx="1149396" cy="369332"/>
          </a:xfrm>
          <a:prstGeom prst="rect">
            <a:avLst/>
          </a:prstGeom>
        </p:spPr>
        <p:txBody>
          <a:bodyPr wrap="square">
            <a:spAutoFit/>
          </a:bodyPr>
          <a:lstStyle/>
          <a:p>
            <a:r>
              <a:rPr lang="es-MX" b="1" i="1" dirty="0">
                <a:solidFill>
                  <a:schemeClr val="bg1">
                    <a:lumMod val="65000"/>
                  </a:schemeClr>
                </a:solidFill>
              </a:rPr>
              <a:t>GALERIA </a:t>
            </a:r>
          </a:p>
        </p:txBody>
      </p:sp>
    </p:spTree>
    <p:extLst>
      <p:ext uri="{BB962C8B-B14F-4D97-AF65-F5344CB8AC3E}">
        <p14:creationId xmlns:p14="http://schemas.microsoft.com/office/powerpoint/2010/main" val="2545460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F43A7141-CC8A-4988-972C-258ADB308F55}"/>
              </a:ext>
            </a:extLst>
          </p:cNvPr>
          <p:cNvPicPr>
            <a:picLocks noChangeAspect="1"/>
          </p:cNvPicPr>
          <p:nvPr/>
        </p:nvPicPr>
        <p:blipFill>
          <a:blip r:embed="rId2"/>
          <a:stretch>
            <a:fillRect/>
          </a:stretch>
        </p:blipFill>
        <p:spPr>
          <a:xfrm>
            <a:off x="983430" y="1268760"/>
            <a:ext cx="3048000" cy="2286000"/>
          </a:xfrm>
          <a:prstGeom prst="rect">
            <a:avLst/>
          </a:prstGeom>
          <a:effectLst>
            <a:outerShdw blurRad="50800" dist="38100" dir="13500000" algn="br" rotWithShape="0">
              <a:prstClr val="black">
                <a:alpha val="40000"/>
              </a:prstClr>
            </a:outerShdw>
          </a:effectLst>
        </p:spPr>
      </p:pic>
      <p:pic>
        <p:nvPicPr>
          <p:cNvPr id="5" name="Imagen 4">
            <a:extLst>
              <a:ext uri="{FF2B5EF4-FFF2-40B4-BE49-F238E27FC236}">
                <a16:creationId xmlns:a16="http://schemas.microsoft.com/office/drawing/2014/main" xmlns="" id="{4F9FB2D2-AED1-4628-AEF8-457966863852}"/>
              </a:ext>
            </a:extLst>
          </p:cNvPr>
          <p:cNvPicPr>
            <a:picLocks noChangeAspect="1"/>
          </p:cNvPicPr>
          <p:nvPr/>
        </p:nvPicPr>
        <p:blipFill>
          <a:blip r:embed="rId3"/>
          <a:stretch>
            <a:fillRect/>
          </a:stretch>
        </p:blipFill>
        <p:spPr>
          <a:xfrm>
            <a:off x="4476328" y="1340768"/>
            <a:ext cx="3048000" cy="2286000"/>
          </a:xfrm>
          <a:prstGeom prst="rect">
            <a:avLst/>
          </a:prstGeom>
          <a:effectLst>
            <a:outerShdw blurRad="50800" dist="38100" dir="13500000" algn="br" rotWithShape="0">
              <a:prstClr val="black">
                <a:alpha val="40000"/>
              </a:prstClr>
            </a:outerShdw>
          </a:effectLst>
        </p:spPr>
      </p:pic>
      <p:pic>
        <p:nvPicPr>
          <p:cNvPr id="6" name="Imagen 5">
            <a:extLst>
              <a:ext uri="{FF2B5EF4-FFF2-40B4-BE49-F238E27FC236}">
                <a16:creationId xmlns:a16="http://schemas.microsoft.com/office/drawing/2014/main" xmlns="" id="{5B185996-E4D3-4459-ACF8-C04AAB7CD13D}"/>
              </a:ext>
            </a:extLst>
          </p:cNvPr>
          <p:cNvPicPr>
            <a:picLocks noChangeAspect="1"/>
          </p:cNvPicPr>
          <p:nvPr/>
        </p:nvPicPr>
        <p:blipFill>
          <a:blip r:embed="rId4"/>
          <a:stretch>
            <a:fillRect/>
          </a:stretch>
        </p:blipFill>
        <p:spPr>
          <a:xfrm>
            <a:off x="962720" y="3717032"/>
            <a:ext cx="3168352" cy="2376264"/>
          </a:xfrm>
          <a:prstGeom prst="rect">
            <a:avLst/>
          </a:prstGeom>
          <a:effectLst>
            <a:outerShdw blurRad="50800" dist="38100" dir="13500000" algn="br" rotWithShape="0">
              <a:prstClr val="black">
                <a:alpha val="40000"/>
              </a:prstClr>
            </a:outerShdw>
          </a:effectLst>
        </p:spPr>
      </p:pic>
      <p:pic>
        <p:nvPicPr>
          <p:cNvPr id="7" name="Imagen 6">
            <a:extLst>
              <a:ext uri="{FF2B5EF4-FFF2-40B4-BE49-F238E27FC236}">
                <a16:creationId xmlns:a16="http://schemas.microsoft.com/office/drawing/2014/main" xmlns="" id="{FFCACC09-7834-4CC8-8BE3-C47D1C070493}"/>
              </a:ext>
            </a:extLst>
          </p:cNvPr>
          <p:cNvPicPr>
            <a:picLocks noChangeAspect="1"/>
          </p:cNvPicPr>
          <p:nvPr/>
        </p:nvPicPr>
        <p:blipFill>
          <a:blip r:embed="rId5"/>
          <a:stretch>
            <a:fillRect/>
          </a:stretch>
        </p:blipFill>
        <p:spPr>
          <a:xfrm>
            <a:off x="4476328" y="3762164"/>
            <a:ext cx="3048000" cy="2286000"/>
          </a:xfrm>
          <a:prstGeom prst="rect">
            <a:avLst/>
          </a:prstGeom>
          <a:effectLst>
            <a:outerShdw blurRad="50800" dist="38100" dir="13500000" algn="br" rotWithShape="0">
              <a:prstClr val="black">
                <a:alpha val="40000"/>
              </a:prstClr>
            </a:outerShdw>
          </a:effectLst>
        </p:spPr>
      </p:pic>
      <p:sp>
        <p:nvSpPr>
          <p:cNvPr id="9" name="Rectángulo 8">
            <a:extLst>
              <a:ext uri="{FF2B5EF4-FFF2-40B4-BE49-F238E27FC236}">
                <a16:creationId xmlns:a16="http://schemas.microsoft.com/office/drawing/2014/main" xmlns="" id="{01070CA0-8872-4CDC-BBAA-30701F920FB7}"/>
              </a:ext>
            </a:extLst>
          </p:cNvPr>
          <p:cNvSpPr/>
          <p:nvPr/>
        </p:nvSpPr>
        <p:spPr>
          <a:xfrm>
            <a:off x="3851920" y="580038"/>
            <a:ext cx="1149396" cy="369332"/>
          </a:xfrm>
          <a:prstGeom prst="rect">
            <a:avLst/>
          </a:prstGeom>
        </p:spPr>
        <p:txBody>
          <a:bodyPr wrap="square">
            <a:spAutoFit/>
          </a:bodyPr>
          <a:lstStyle/>
          <a:p>
            <a:r>
              <a:rPr lang="es-MX" b="1" i="1" dirty="0">
                <a:solidFill>
                  <a:schemeClr val="bg1">
                    <a:lumMod val="65000"/>
                  </a:schemeClr>
                </a:solidFill>
              </a:rPr>
              <a:t>GALERIA </a:t>
            </a:r>
          </a:p>
        </p:txBody>
      </p:sp>
    </p:spTree>
    <p:extLst>
      <p:ext uri="{BB962C8B-B14F-4D97-AF65-F5344CB8AC3E}">
        <p14:creationId xmlns:p14="http://schemas.microsoft.com/office/powerpoint/2010/main" val="2501638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8D7C578F-32D7-4544-A243-C0EC6DD54B1F}"/>
              </a:ext>
            </a:extLst>
          </p:cNvPr>
          <p:cNvSpPr txBox="1"/>
          <p:nvPr/>
        </p:nvSpPr>
        <p:spPr>
          <a:xfrm>
            <a:off x="2483768" y="2348880"/>
            <a:ext cx="4536504" cy="3139321"/>
          </a:xfrm>
          <a:prstGeom prst="rect">
            <a:avLst/>
          </a:prstGeom>
          <a:noFill/>
        </p:spPr>
        <p:txBody>
          <a:bodyPr wrap="square" rtlCol="0">
            <a:spAutoFit/>
          </a:bodyPr>
          <a:lstStyle/>
          <a:p>
            <a:r>
              <a:rPr lang="es-MX" sz="1100" b="1" i="1" dirty="0">
                <a:solidFill>
                  <a:schemeClr val="bg1">
                    <a:lumMod val="50000"/>
                  </a:schemeClr>
                </a:solidFill>
              </a:rPr>
              <a:t>SALVADOR AVILES IGLESIAS</a:t>
            </a:r>
          </a:p>
          <a:p>
            <a:r>
              <a:rPr lang="es-MX" sz="1100" dirty="0">
                <a:solidFill>
                  <a:schemeClr val="bg1">
                    <a:lumMod val="50000"/>
                  </a:schemeClr>
                </a:solidFill>
              </a:rPr>
              <a:t>e-mail: </a:t>
            </a:r>
            <a:r>
              <a:rPr lang="es-MX" sz="1100" dirty="0">
                <a:solidFill>
                  <a:srgbClr val="0000FF"/>
                </a:solidFill>
                <a:hlinkClick r:id="rId2"/>
              </a:rPr>
              <a:t>saviles@primebluedef.com.mx</a:t>
            </a:r>
            <a:endParaRPr lang="es-MX" sz="1100" dirty="0">
              <a:solidFill>
                <a:srgbClr val="0000FF"/>
              </a:solidFill>
            </a:endParaRPr>
          </a:p>
          <a:p>
            <a:r>
              <a:rPr lang="es-MX" sz="1100" dirty="0">
                <a:solidFill>
                  <a:schemeClr val="bg1">
                    <a:lumMod val="50000"/>
                  </a:schemeClr>
                </a:solidFill>
              </a:rPr>
              <a:t>Móvil:  55 6913 4304</a:t>
            </a:r>
          </a:p>
          <a:p>
            <a:endParaRPr lang="es-MX" sz="1100" i="1" dirty="0">
              <a:solidFill>
                <a:schemeClr val="bg1">
                  <a:lumMod val="50000"/>
                </a:schemeClr>
              </a:solidFill>
            </a:endParaRPr>
          </a:p>
          <a:p>
            <a:endParaRPr lang="es-MX" sz="1100" dirty="0">
              <a:solidFill>
                <a:schemeClr val="bg1">
                  <a:lumMod val="50000"/>
                </a:schemeClr>
              </a:solidFill>
            </a:endParaRPr>
          </a:p>
          <a:p>
            <a:r>
              <a:rPr lang="es-MX" sz="1100" b="1" i="1" dirty="0">
                <a:solidFill>
                  <a:schemeClr val="bg1">
                    <a:lumMod val="50000"/>
                  </a:schemeClr>
                </a:solidFill>
              </a:rPr>
              <a:t>FERNANDO MAY ANOTA</a:t>
            </a:r>
          </a:p>
          <a:p>
            <a:r>
              <a:rPr lang="es-MX" sz="1100" dirty="0">
                <a:solidFill>
                  <a:schemeClr val="bg1">
                    <a:lumMod val="50000"/>
                  </a:schemeClr>
                </a:solidFill>
              </a:rPr>
              <a:t>e-mail: </a:t>
            </a:r>
            <a:r>
              <a:rPr lang="es-MX" sz="1100" u="sng" dirty="0">
                <a:solidFill>
                  <a:srgbClr val="0000FF"/>
                </a:solidFill>
              </a:rPr>
              <a:t>fmi</a:t>
            </a:r>
            <a:r>
              <a:rPr lang="es-MX" sz="1100" dirty="0">
                <a:solidFill>
                  <a:srgbClr val="0000FF"/>
                </a:solidFill>
                <a:hlinkClick r:id="rId3">
                  <a:extLst>
                    <a:ext uri="{A12FA001-AC4F-418D-AE19-62706E023703}">
                      <ahyp:hlinkClr xmlns:ahyp="http://schemas.microsoft.com/office/drawing/2018/hyperlinkcolor" xmlns="" val="tx"/>
                    </a:ext>
                  </a:extLst>
                </a:hlinkClick>
              </a:rPr>
              <a:t>@primebluedef.com.mx</a:t>
            </a:r>
            <a:endParaRPr lang="es-MX" sz="1100" dirty="0">
              <a:solidFill>
                <a:srgbClr val="0000FF"/>
              </a:solidFill>
            </a:endParaRPr>
          </a:p>
          <a:p>
            <a:r>
              <a:rPr lang="es-MX" sz="1100" dirty="0">
                <a:solidFill>
                  <a:schemeClr val="bg1">
                    <a:lumMod val="50000"/>
                  </a:schemeClr>
                </a:solidFill>
              </a:rPr>
              <a:t>Móvil:  427 117 7124</a:t>
            </a:r>
          </a:p>
          <a:p>
            <a:endParaRPr lang="es-MX" sz="1100" dirty="0">
              <a:solidFill>
                <a:schemeClr val="bg1">
                  <a:lumMod val="50000"/>
                </a:schemeClr>
              </a:solidFill>
            </a:endParaRPr>
          </a:p>
          <a:p>
            <a:r>
              <a:rPr lang="es-MX" sz="1100" b="1" i="1" dirty="0">
                <a:solidFill>
                  <a:schemeClr val="bg1">
                    <a:lumMod val="50000"/>
                  </a:schemeClr>
                </a:solidFill>
              </a:rPr>
              <a:t>ALEJANDRA LEMUS PEREZ </a:t>
            </a:r>
          </a:p>
          <a:p>
            <a:r>
              <a:rPr lang="es-MX" sz="1100" dirty="0">
                <a:solidFill>
                  <a:schemeClr val="bg1">
                    <a:lumMod val="50000"/>
                  </a:schemeClr>
                </a:solidFill>
              </a:rPr>
              <a:t>e-mail: </a:t>
            </a:r>
            <a:r>
              <a:rPr lang="es-MX" sz="1100" u="sng" dirty="0">
                <a:solidFill>
                  <a:srgbClr val="0000FF"/>
                </a:solidFill>
              </a:rPr>
              <a:t>atencioaclientes</a:t>
            </a:r>
            <a:r>
              <a:rPr lang="es-MX" sz="1100" dirty="0">
                <a:solidFill>
                  <a:srgbClr val="0000FF"/>
                </a:solidFill>
                <a:hlinkClick r:id="rId4">
                  <a:extLst>
                    <a:ext uri="{A12FA001-AC4F-418D-AE19-62706E023703}">
                      <ahyp:hlinkClr xmlns:ahyp="http://schemas.microsoft.com/office/drawing/2018/hyperlinkcolor" xmlns="" val="tx"/>
                    </a:ext>
                  </a:extLst>
                </a:hlinkClick>
              </a:rPr>
              <a:t>@primebluedef.com.mx</a:t>
            </a:r>
            <a:endParaRPr lang="es-MX" sz="1100" dirty="0">
              <a:solidFill>
                <a:srgbClr val="0000FF"/>
              </a:solidFill>
            </a:endParaRPr>
          </a:p>
          <a:p>
            <a:r>
              <a:rPr lang="es-MX" sz="1100" dirty="0">
                <a:solidFill>
                  <a:schemeClr val="bg1">
                    <a:lumMod val="50000"/>
                  </a:schemeClr>
                </a:solidFill>
              </a:rPr>
              <a:t>Móvil: 442 110 4127</a:t>
            </a:r>
          </a:p>
          <a:p>
            <a:endParaRPr lang="es-MX" sz="1100" dirty="0">
              <a:solidFill>
                <a:schemeClr val="bg1">
                  <a:lumMod val="50000"/>
                </a:schemeClr>
              </a:solidFill>
            </a:endParaRPr>
          </a:p>
          <a:p>
            <a:r>
              <a:rPr lang="es-MX" sz="1100" i="1" u="sng" dirty="0">
                <a:solidFill>
                  <a:schemeClr val="bg1">
                    <a:lumMod val="50000"/>
                  </a:schemeClr>
                </a:solidFill>
              </a:rPr>
              <a:t>DIRECCIÓN</a:t>
            </a:r>
            <a:r>
              <a:rPr lang="es-MX" sz="1100" i="1" dirty="0">
                <a:solidFill>
                  <a:schemeClr val="bg1">
                    <a:lumMod val="50000"/>
                  </a:schemeClr>
                </a:solidFill>
              </a:rPr>
              <a:t>:</a:t>
            </a:r>
            <a:r>
              <a:rPr lang="es-MX" sz="1100" dirty="0">
                <a:solidFill>
                  <a:schemeClr val="bg1">
                    <a:lumMod val="50000"/>
                  </a:schemeClr>
                </a:solidFill>
              </a:rPr>
              <a:t> </a:t>
            </a:r>
          </a:p>
          <a:p>
            <a:r>
              <a:rPr lang="es-MX" sz="1100" b="1" dirty="0">
                <a:solidFill>
                  <a:schemeClr val="bg1">
                    <a:lumMod val="50000"/>
                  </a:schemeClr>
                </a:solidFill>
              </a:rPr>
              <a:t>Conjunto Industrial </a:t>
            </a:r>
            <a:r>
              <a:rPr lang="es-MX" sz="1100" b="1" dirty="0" err="1">
                <a:solidFill>
                  <a:schemeClr val="bg1">
                    <a:lumMod val="50000"/>
                  </a:schemeClr>
                </a:solidFill>
              </a:rPr>
              <a:t>Eurobusiness</a:t>
            </a:r>
            <a:r>
              <a:rPr lang="es-MX" sz="1100" b="1" dirty="0">
                <a:solidFill>
                  <a:schemeClr val="bg1">
                    <a:lumMod val="50000"/>
                  </a:schemeClr>
                </a:solidFill>
              </a:rPr>
              <a:t> Park, Autopista Querétaro-México Km. 201.5, Int. Naves 39 y 40, el Marqués, Querétaro. C.P. 76420.</a:t>
            </a:r>
          </a:p>
          <a:p>
            <a:endParaRPr lang="es-MX" sz="1100" b="1" dirty="0">
              <a:solidFill>
                <a:schemeClr val="bg1">
                  <a:lumMod val="50000"/>
                </a:schemeClr>
              </a:solidFill>
            </a:endParaRPr>
          </a:p>
          <a:p>
            <a:r>
              <a:rPr lang="es-MX" sz="1100" b="1" dirty="0">
                <a:solidFill>
                  <a:schemeClr val="bg1">
                    <a:lumMod val="50000"/>
                  </a:schemeClr>
                </a:solidFill>
              </a:rPr>
              <a:t>Tel. (442) 241 6225  y 6226</a:t>
            </a:r>
          </a:p>
        </p:txBody>
      </p:sp>
      <p:sp>
        <p:nvSpPr>
          <p:cNvPr id="6" name="Título 1">
            <a:extLst>
              <a:ext uri="{FF2B5EF4-FFF2-40B4-BE49-F238E27FC236}">
                <a16:creationId xmlns:a16="http://schemas.microsoft.com/office/drawing/2014/main" xmlns="" id="{0615950C-5494-4D52-BB0B-192C5A122D27}"/>
              </a:ext>
            </a:extLst>
          </p:cNvPr>
          <p:cNvSpPr>
            <a:spLocks noGrp="1"/>
          </p:cNvSpPr>
          <p:nvPr>
            <p:ph type="title"/>
          </p:nvPr>
        </p:nvSpPr>
        <p:spPr>
          <a:xfrm>
            <a:off x="2699792" y="1700808"/>
            <a:ext cx="3528392" cy="504056"/>
          </a:xfrm>
        </p:spPr>
        <p:txBody>
          <a:bodyPr rtlCol="0">
            <a:noAutofit/>
          </a:bodyPr>
          <a:lstStyle/>
          <a:p>
            <a:r>
              <a:rPr lang="es-ES" sz="2000" b="1" i="1" dirty="0">
                <a:solidFill>
                  <a:schemeClr val="bg1">
                    <a:lumMod val="50000"/>
                  </a:schemeClr>
                </a:solidFill>
              </a:rPr>
              <a:t>Contactos:</a:t>
            </a:r>
          </a:p>
        </p:txBody>
      </p:sp>
    </p:spTree>
    <p:extLst>
      <p:ext uri="{BB962C8B-B14F-4D97-AF65-F5344CB8AC3E}">
        <p14:creationId xmlns:p14="http://schemas.microsoft.com/office/powerpoint/2010/main" val="1023625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971600" y="2794461"/>
            <a:ext cx="7609776" cy="923330"/>
          </a:xfrm>
          <a:prstGeom prst="rect">
            <a:avLst/>
          </a:prstGeom>
          <a:noFill/>
        </p:spPr>
        <p:txBody>
          <a:bodyPr wrap="none" lIns="91440" tIns="45720" rIns="91440" bIns="45720">
            <a:spAutoFit/>
          </a:bodyPr>
          <a:lstStyle/>
          <a:p>
            <a:pPr algn="ctr"/>
            <a:r>
              <a:rPr lang="es-MX" sz="5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listo MT" panose="02040603050505030304" pitchFamily="18" charset="0"/>
                <a:cs typeface="Angsana New" panose="020B0502040204020203" pitchFamily="18" charset="-34"/>
              </a:rPr>
              <a:t>¡ MUCHAS GRACIAS  !</a:t>
            </a:r>
            <a:endParaRPr lang="es-MX" sz="5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Tree>
    <p:extLst>
      <p:ext uri="{BB962C8B-B14F-4D97-AF65-F5344CB8AC3E}">
        <p14:creationId xmlns:p14="http://schemas.microsoft.com/office/powerpoint/2010/main" val="3743911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xmlns="" id="{CF114B82-6DDA-4A54-9ADA-7E67CD6BFB08}"/>
              </a:ext>
            </a:extLst>
          </p:cNvPr>
          <p:cNvSpPr txBox="1">
            <a:spLocks/>
          </p:cNvSpPr>
          <p:nvPr/>
        </p:nvSpPr>
        <p:spPr>
          <a:xfrm>
            <a:off x="1187624" y="1844824"/>
            <a:ext cx="5968580" cy="3674654"/>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spcBef>
                <a:spcPct val="20000"/>
              </a:spcBef>
              <a:spcAft>
                <a:spcPts val="600"/>
              </a:spcAft>
              <a:buClr>
                <a:schemeClr val="accent1">
                  <a:lumMod val="75000"/>
                </a:schemeClr>
              </a:buClr>
              <a:buSzPct val="145000"/>
            </a:pPr>
            <a:endParaRPr lang="en-US" sz="2000" b="1" dirty="0">
              <a:latin typeface="+mn-lt"/>
              <a:ea typeface="+mn-ea"/>
              <a:cs typeface="+mn-cs"/>
            </a:endParaRPr>
          </a:p>
          <a:p>
            <a:pPr defTabSz="457200">
              <a:spcBef>
                <a:spcPct val="20000"/>
              </a:spcBef>
              <a:spcAft>
                <a:spcPts val="600"/>
              </a:spcAft>
              <a:buClr>
                <a:schemeClr val="accent1">
                  <a:lumMod val="75000"/>
                </a:schemeClr>
              </a:buClr>
              <a:buSzPct val="145000"/>
            </a:pPr>
            <a:endParaRPr lang="en-US" sz="2000" b="1" dirty="0">
              <a:latin typeface="+mn-lt"/>
              <a:ea typeface="+mn-ea"/>
              <a:cs typeface="+mn-cs"/>
            </a:endParaRPr>
          </a:p>
          <a:p>
            <a:pPr marL="571500" indent="-571500" defTabSz="457200">
              <a:spcBef>
                <a:spcPct val="20000"/>
              </a:spcBef>
              <a:spcAft>
                <a:spcPts val="600"/>
              </a:spcAft>
              <a:buClr>
                <a:schemeClr val="accent1">
                  <a:lumMod val="75000"/>
                </a:schemeClr>
              </a:buClr>
              <a:buSzPct val="145000"/>
              <a:buFont typeface="Arial"/>
              <a:buChar char="•"/>
            </a:pPr>
            <a:r>
              <a:rPr lang="en-US" sz="2900" dirty="0">
                <a:solidFill>
                  <a:schemeClr val="bg1">
                    <a:lumMod val="50000"/>
                  </a:schemeClr>
                </a:solidFill>
                <a:latin typeface="+mn-lt"/>
                <a:ea typeface="+mn-ea"/>
                <a:cs typeface="+mn-cs"/>
              </a:rPr>
              <a:t>¿</a:t>
            </a:r>
            <a:r>
              <a:rPr lang="en-US" sz="2900" dirty="0" err="1">
                <a:solidFill>
                  <a:schemeClr val="bg1">
                    <a:lumMod val="50000"/>
                  </a:schemeClr>
                </a:solidFill>
                <a:latin typeface="+mn-lt"/>
                <a:ea typeface="+mn-ea"/>
                <a:cs typeface="+mn-cs"/>
              </a:rPr>
              <a:t>Qué</a:t>
            </a:r>
            <a:r>
              <a:rPr lang="en-US" sz="2900" dirty="0">
                <a:solidFill>
                  <a:schemeClr val="bg1">
                    <a:lumMod val="50000"/>
                  </a:schemeClr>
                </a:solidFill>
                <a:latin typeface="+mn-lt"/>
                <a:ea typeface="+mn-ea"/>
                <a:cs typeface="+mn-cs"/>
              </a:rPr>
              <a:t> es Prime </a:t>
            </a:r>
            <a:r>
              <a:rPr lang="es-MX" sz="2900" dirty="0">
                <a:solidFill>
                  <a:schemeClr val="bg1">
                    <a:lumMod val="50000"/>
                  </a:schemeClr>
                </a:solidFill>
                <a:latin typeface="+mn-lt"/>
                <a:ea typeface="+mn-ea"/>
                <a:cs typeface="+mn-cs"/>
              </a:rPr>
              <a:t>Blue</a:t>
            </a:r>
            <a:r>
              <a:rPr lang="en-US" sz="2900" dirty="0">
                <a:solidFill>
                  <a:schemeClr val="bg1">
                    <a:lumMod val="50000"/>
                  </a:schemeClr>
                </a:solidFill>
                <a:latin typeface="+mn-lt"/>
                <a:ea typeface="+mn-ea"/>
                <a:cs typeface="+mn-cs"/>
              </a:rPr>
              <a:t> DEF (Urea </a:t>
            </a:r>
            <a:r>
              <a:rPr lang="en-US" sz="2900" dirty="0" err="1">
                <a:solidFill>
                  <a:schemeClr val="bg1">
                    <a:lumMod val="50000"/>
                  </a:schemeClr>
                </a:solidFill>
                <a:latin typeface="+mn-lt"/>
                <a:ea typeface="+mn-ea"/>
                <a:cs typeface="+mn-cs"/>
              </a:rPr>
              <a:t>Automotriz</a:t>
            </a:r>
            <a:r>
              <a:rPr lang="en-US" sz="2900" dirty="0">
                <a:solidFill>
                  <a:schemeClr val="bg1">
                    <a:lumMod val="50000"/>
                  </a:schemeClr>
                </a:solidFill>
                <a:latin typeface="+mn-lt"/>
                <a:ea typeface="+mn-ea"/>
                <a:cs typeface="+mn-cs"/>
              </a:rPr>
              <a:t>)?</a:t>
            </a:r>
          </a:p>
          <a:p>
            <a:pPr marL="571500" indent="-571500" defTabSz="457200">
              <a:spcBef>
                <a:spcPct val="20000"/>
              </a:spcBef>
              <a:spcAft>
                <a:spcPts val="600"/>
              </a:spcAft>
              <a:buClr>
                <a:schemeClr val="accent1">
                  <a:lumMod val="75000"/>
                </a:schemeClr>
              </a:buClr>
              <a:buSzPct val="145000"/>
              <a:buFont typeface="Arial"/>
              <a:buChar char="•"/>
            </a:pPr>
            <a:r>
              <a:rPr lang="en-US" sz="2900" dirty="0">
                <a:solidFill>
                  <a:schemeClr val="bg1">
                    <a:lumMod val="50000"/>
                  </a:schemeClr>
                </a:solidFill>
                <a:latin typeface="+mn-lt"/>
                <a:ea typeface="+mn-ea"/>
                <a:cs typeface="+mn-cs"/>
              </a:rPr>
              <a:t>Origen de la UREA Prime Blue DEF</a:t>
            </a:r>
          </a:p>
          <a:p>
            <a:pPr marL="571500" indent="-571500" defTabSz="457200">
              <a:spcBef>
                <a:spcPct val="20000"/>
              </a:spcBef>
              <a:spcAft>
                <a:spcPts val="600"/>
              </a:spcAft>
              <a:buClr>
                <a:schemeClr val="accent1">
                  <a:lumMod val="75000"/>
                </a:schemeClr>
              </a:buClr>
              <a:buSzPct val="145000"/>
              <a:buFont typeface="Arial"/>
              <a:buChar char="•"/>
            </a:pPr>
            <a:r>
              <a:rPr lang="en-US" sz="2900" dirty="0">
                <a:solidFill>
                  <a:schemeClr val="bg1">
                    <a:lumMod val="50000"/>
                  </a:schemeClr>
                </a:solidFill>
                <a:latin typeface="+mn-lt"/>
                <a:ea typeface="+mn-ea"/>
                <a:cs typeface="+mn-cs"/>
              </a:rPr>
              <a:t>¿Con </a:t>
            </a:r>
            <a:r>
              <a:rPr lang="en-US" sz="2900" dirty="0" err="1">
                <a:solidFill>
                  <a:schemeClr val="bg1">
                    <a:lumMod val="50000"/>
                  </a:schemeClr>
                </a:solidFill>
                <a:latin typeface="+mn-lt"/>
                <a:ea typeface="+mn-ea"/>
                <a:cs typeface="+mn-cs"/>
              </a:rPr>
              <a:t>qué</a:t>
            </a:r>
            <a:r>
              <a:rPr lang="en-US" sz="2900" dirty="0">
                <a:solidFill>
                  <a:schemeClr val="bg1">
                    <a:lumMod val="50000"/>
                  </a:schemeClr>
                </a:solidFill>
                <a:latin typeface="+mn-lt"/>
                <a:ea typeface="+mn-ea"/>
                <a:cs typeface="+mn-cs"/>
              </a:rPr>
              <a:t> nombre se conoce a la Urea Automotriz?</a:t>
            </a:r>
          </a:p>
          <a:p>
            <a:pPr marL="571500" indent="-571500" defTabSz="457200">
              <a:spcBef>
                <a:spcPct val="20000"/>
              </a:spcBef>
              <a:spcAft>
                <a:spcPts val="600"/>
              </a:spcAft>
              <a:buClr>
                <a:schemeClr val="accent1">
                  <a:lumMod val="75000"/>
                </a:schemeClr>
              </a:buClr>
              <a:buSzPct val="145000"/>
              <a:buFont typeface="Arial"/>
              <a:buChar char="•"/>
            </a:pPr>
            <a:r>
              <a:rPr lang="en-US" sz="2900" dirty="0">
                <a:solidFill>
                  <a:schemeClr val="bg1">
                    <a:lumMod val="50000"/>
                  </a:schemeClr>
                </a:solidFill>
                <a:latin typeface="+mn-lt"/>
                <a:ea typeface="+mn-ea"/>
                <a:cs typeface="+mn-cs"/>
              </a:rPr>
              <a:t>¿</a:t>
            </a:r>
            <a:r>
              <a:rPr lang="en-US" sz="2900" dirty="0" err="1">
                <a:solidFill>
                  <a:schemeClr val="bg1">
                    <a:lumMod val="50000"/>
                  </a:schemeClr>
                </a:solidFill>
                <a:latin typeface="+mn-lt"/>
                <a:ea typeface="+mn-ea"/>
                <a:cs typeface="+mn-cs"/>
              </a:rPr>
              <a:t>Qué</a:t>
            </a:r>
            <a:r>
              <a:rPr lang="en-US" sz="2900" dirty="0">
                <a:solidFill>
                  <a:schemeClr val="bg1">
                    <a:lumMod val="50000"/>
                  </a:schemeClr>
                </a:solidFill>
                <a:latin typeface="+mn-lt"/>
                <a:ea typeface="+mn-ea"/>
                <a:cs typeface="+mn-cs"/>
              </a:rPr>
              <a:t> es la Reducción Selectiva Catalítica (SCR)?</a:t>
            </a:r>
          </a:p>
          <a:p>
            <a:pPr marL="571500" indent="-571500" defTabSz="457200">
              <a:spcBef>
                <a:spcPct val="20000"/>
              </a:spcBef>
              <a:spcAft>
                <a:spcPts val="600"/>
              </a:spcAft>
              <a:buClr>
                <a:schemeClr val="accent1">
                  <a:lumMod val="75000"/>
                </a:schemeClr>
              </a:buClr>
              <a:buSzPct val="145000"/>
              <a:buFont typeface="Arial"/>
              <a:buChar char="•"/>
            </a:pPr>
            <a:r>
              <a:rPr lang="en-US" sz="2900" dirty="0">
                <a:solidFill>
                  <a:schemeClr val="bg1">
                    <a:lumMod val="50000"/>
                  </a:schemeClr>
                </a:solidFill>
                <a:latin typeface="+mn-lt"/>
                <a:ea typeface="+mn-ea"/>
                <a:cs typeface="+mn-cs"/>
              </a:rPr>
              <a:t>¿</a:t>
            </a:r>
            <a:r>
              <a:rPr lang="en-US" sz="2900" dirty="0" err="1">
                <a:solidFill>
                  <a:schemeClr val="bg1">
                    <a:lumMod val="50000"/>
                  </a:schemeClr>
                </a:solidFill>
                <a:latin typeface="+mn-lt"/>
                <a:ea typeface="+mn-ea"/>
                <a:cs typeface="+mn-cs"/>
              </a:rPr>
              <a:t>Cómo</a:t>
            </a:r>
            <a:r>
              <a:rPr lang="en-US" sz="2900" dirty="0">
                <a:solidFill>
                  <a:schemeClr val="bg1">
                    <a:lumMod val="50000"/>
                  </a:schemeClr>
                </a:solidFill>
                <a:latin typeface="+mn-lt"/>
                <a:ea typeface="+mn-ea"/>
                <a:cs typeface="+mn-cs"/>
              </a:rPr>
              <a:t> funciona y </a:t>
            </a:r>
            <a:r>
              <a:rPr lang="en-US" sz="2900" dirty="0" smtClean="0">
                <a:solidFill>
                  <a:schemeClr val="bg1">
                    <a:lumMod val="50000"/>
                  </a:schemeClr>
                </a:solidFill>
                <a:latin typeface="+mn-lt"/>
                <a:ea typeface="+mn-ea"/>
                <a:cs typeface="+mn-cs"/>
              </a:rPr>
              <a:t>d</a:t>
            </a:r>
            <a:r>
              <a:rPr lang="es-MX" sz="2900" dirty="0" err="1">
                <a:solidFill>
                  <a:schemeClr val="bg1">
                    <a:lumMod val="50000"/>
                  </a:schemeClr>
                </a:solidFill>
                <a:latin typeface="+mn-lt"/>
                <a:ea typeface="+mn-ea"/>
                <a:cs typeface="+mn-cs"/>
              </a:rPr>
              <a:t>ó</a:t>
            </a:r>
            <a:r>
              <a:rPr lang="es-MX" sz="2900" dirty="0" err="1" smtClean="0">
                <a:solidFill>
                  <a:schemeClr val="bg1">
                    <a:lumMod val="50000"/>
                  </a:schemeClr>
                </a:solidFill>
                <a:latin typeface="+mn-lt"/>
                <a:ea typeface="+mn-ea"/>
                <a:cs typeface="+mn-cs"/>
              </a:rPr>
              <a:t>nde</a:t>
            </a:r>
            <a:r>
              <a:rPr lang="en-US" sz="2900" dirty="0" smtClean="0">
                <a:solidFill>
                  <a:schemeClr val="bg1">
                    <a:lumMod val="50000"/>
                  </a:schemeClr>
                </a:solidFill>
                <a:latin typeface="+mn-lt"/>
                <a:ea typeface="+mn-ea"/>
                <a:cs typeface="+mn-cs"/>
              </a:rPr>
              <a:t> </a:t>
            </a:r>
            <a:r>
              <a:rPr lang="en-US" sz="2900" dirty="0">
                <a:solidFill>
                  <a:schemeClr val="bg1">
                    <a:lumMod val="50000"/>
                  </a:schemeClr>
                </a:solidFill>
                <a:latin typeface="+mn-lt"/>
                <a:ea typeface="+mn-ea"/>
                <a:cs typeface="+mn-cs"/>
              </a:rPr>
              <a:t>se aplica?</a:t>
            </a:r>
          </a:p>
          <a:p>
            <a:pPr marL="571500" indent="-571500" defTabSz="457200">
              <a:spcBef>
                <a:spcPct val="20000"/>
              </a:spcBef>
              <a:spcAft>
                <a:spcPts val="600"/>
              </a:spcAft>
              <a:buClr>
                <a:schemeClr val="accent1">
                  <a:lumMod val="75000"/>
                </a:schemeClr>
              </a:buClr>
              <a:buSzPct val="145000"/>
              <a:buFont typeface="Arial"/>
              <a:buChar char="•"/>
            </a:pPr>
            <a:r>
              <a:rPr lang="en-US" sz="2900" dirty="0">
                <a:solidFill>
                  <a:schemeClr val="bg1">
                    <a:lumMod val="50000"/>
                  </a:schemeClr>
                </a:solidFill>
                <a:latin typeface="+mn-lt"/>
                <a:ea typeface="+mn-ea"/>
                <a:cs typeface="+mn-cs"/>
              </a:rPr>
              <a:t>¿</a:t>
            </a:r>
            <a:r>
              <a:rPr lang="en-US" sz="2900" dirty="0" err="1">
                <a:solidFill>
                  <a:schemeClr val="bg1">
                    <a:lumMod val="50000"/>
                  </a:schemeClr>
                </a:solidFill>
                <a:latin typeface="+mn-lt"/>
                <a:ea typeface="+mn-ea"/>
                <a:cs typeface="+mn-cs"/>
              </a:rPr>
              <a:t>Cómo</a:t>
            </a:r>
            <a:r>
              <a:rPr lang="en-US" sz="2900" dirty="0">
                <a:solidFill>
                  <a:schemeClr val="bg1">
                    <a:lumMod val="50000"/>
                  </a:schemeClr>
                </a:solidFill>
                <a:latin typeface="+mn-lt"/>
                <a:ea typeface="+mn-ea"/>
                <a:cs typeface="+mn-cs"/>
              </a:rPr>
              <a:t> </a:t>
            </a:r>
            <a:r>
              <a:rPr lang="en-US" sz="2900" dirty="0" err="1" smtClean="0">
                <a:solidFill>
                  <a:schemeClr val="bg1">
                    <a:lumMod val="50000"/>
                  </a:schemeClr>
                </a:solidFill>
                <a:latin typeface="+mn-lt"/>
                <a:ea typeface="+mn-ea"/>
                <a:cs typeface="+mn-cs"/>
              </a:rPr>
              <a:t>sé</a:t>
            </a:r>
            <a:r>
              <a:rPr lang="en-US" sz="2900" dirty="0" smtClean="0">
                <a:solidFill>
                  <a:schemeClr val="bg1">
                    <a:lumMod val="50000"/>
                  </a:schemeClr>
                </a:solidFill>
                <a:latin typeface="+mn-lt"/>
                <a:ea typeface="+mn-ea"/>
                <a:cs typeface="+mn-cs"/>
              </a:rPr>
              <a:t> </a:t>
            </a:r>
            <a:r>
              <a:rPr lang="en-US" sz="2900" dirty="0">
                <a:solidFill>
                  <a:schemeClr val="bg1">
                    <a:lumMod val="50000"/>
                  </a:schemeClr>
                </a:solidFill>
                <a:latin typeface="+mn-lt"/>
                <a:ea typeface="+mn-ea"/>
                <a:cs typeface="+mn-cs"/>
              </a:rPr>
              <a:t>que DEF va a funcionar?</a:t>
            </a:r>
          </a:p>
          <a:p>
            <a:pPr marL="571500" indent="-571500" defTabSz="457200">
              <a:spcBef>
                <a:spcPct val="20000"/>
              </a:spcBef>
              <a:spcAft>
                <a:spcPts val="600"/>
              </a:spcAft>
              <a:buClr>
                <a:schemeClr val="accent1">
                  <a:lumMod val="75000"/>
                </a:schemeClr>
              </a:buClr>
              <a:buSzPct val="145000"/>
              <a:buFont typeface="Arial"/>
              <a:buChar char="•"/>
            </a:pPr>
            <a:r>
              <a:rPr lang="en-US" sz="2900" dirty="0">
                <a:solidFill>
                  <a:schemeClr val="bg1">
                    <a:lumMod val="50000"/>
                  </a:schemeClr>
                </a:solidFill>
                <a:latin typeface="+mn-lt"/>
                <a:ea typeface="+mn-ea"/>
                <a:cs typeface="+mn-cs"/>
              </a:rPr>
              <a:t>¿</a:t>
            </a:r>
            <a:r>
              <a:rPr lang="en-US" sz="2900" dirty="0" err="1">
                <a:solidFill>
                  <a:schemeClr val="bg1">
                    <a:lumMod val="50000"/>
                  </a:schemeClr>
                </a:solidFill>
                <a:latin typeface="+mn-lt"/>
                <a:ea typeface="+mn-ea"/>
                <a:cs typeface="+mn-cs"/>
              </a:rPr>
              <a:t>Qué</a:t>
            </a:r>
            <a:r>
              <a:rPr lang="en-US" sz="2900" dirty="0">
                <a:solidFill>
                  <a:schemeClr val="bg1">
                    <a:lumMod val="50000"/>
                  </a:schemeClr>
                </a:solidFill>
                <a:latin typeface="+mn-lt"/>
                <a:ea typeface="+mn-ea"/>
                <a:cs typeface="+mn-cs"/>
              </a:rPr>
              <a:t> es la certificación API?</a:t>
            </a:r>
          </a:p>
          <a:p>
            <a:pPr marL="571500" indent="-571500" defTabSz="457200">
              <a:spcBef>
                <a:spcPct val="20000"/>
              </a:spcBef>
              <a:spcAft>
                <a:spcPts val="600"/>
              </a:spcAft>
              <a:buClr>
                <a:schemeClr val="accent1">
                  <a:lumMod val="75000"/>
                </a:schemeClr>
              </a:buClr>
              <a:buSzPct val="145000"/>
              <a:buFont typeface="Arial"/>
              <a:buChar char="•"/>
            </a:pPr>
            <a:r>
              <a:rPr lang="en-US" sz="2900" dirty="0">
                <a:solidFill>
                  <a:schemeClr val="bg1">
                    <a:lumMod val="50000"/>
                  </a:schemeClr>
                </a:solidFill>
                <a:latin typeface="+mn-lt"/>
                <a:ea typeface="+mn-ea"/>
                <a:cs typeface="+mn-cs"/>
              </a:rPr>
              <a:t>Norma </a:t>
            </a:r>
            <a:r>
              <a:rPr lang="en-US" sz="2900" dirty="0" smtClean="0">
                <a:solidFill>
                  <a:schemeClr val="bg1">
                    <a:lumMod val="50000"/>
                  </a:schemeClr>
                </a:solidFill>
                <a:latin typeface="+mn-lt"/>
                <a:ea typeface="+mn-ea"/>
                <a:cs typeface="+mn-cs"/>
              </a:rPr>
              <a:t>NOM-044-SEMARNAT-2017</a:t>
            </a:r>
            <a:endParaRPr lang="en-US" sz="2900" dirty="0">
              <a:solidFill>
                <a:schemeClr val="bg1">
                  <a:lumMod val="50000"/>
                </a:schemeClr>
              </a:solidFill>
              <a:latin typeface="+mn-lt"/>
              <a:ea typeface="+mn-ea"/>
              <a:cs typeface="+mn-cs"/>
            </a:endParaRPr>
          </a:p>
          <a:p>
            <a:pPr marL="571500" indent="-571500" defTabSz="457200">
              <a:spcBef>
                <a:spcPct val="20000"/>
              </a:spcBef>
              <a:spcAft>
                <a:spcPts val="600"/>
              </a:spcAft>
              <a:buClr>
                <a:schemeClr val="accent1">
                  <a:lumMod val="75000"/>
                </a:schemeClr>
              </a:buClr>
              <a:buSzPct val="145000"/>
              <a:buFont typeface="Arial"/>
              <a:buChar char="•"/>
            </a:pPr>
            <a:r>
              <a:rPr lang="en-US" sz="2900" dirty="0" err="1">
                <a:solidFill>
                  <a:schemeClr val="bg1">
                    <a:lumMod val="50000"/>
                  </a:schemeClr>
                </a:solidFill>
                <a:latin typeface="+mn-lt"/>
                <a:ea typeface="+mn-ea"/>
                <a:cs typeface="+mn-cs"/>
              </a:rPr>
              <a:t>Hoja</a:t>
            </a:r>
            <a:r>
              <a:rPr lang="en-US" sz="2900" dirty="0">
                <a:solidFill>
                  <a:schemeClr val="bg1">
                    <a:lumMod val="50000"/>
                  </a:schemeClr>
                </a:solidFill>
                <a:latin typeface="+mn-lt"/>
                <a:ea typeface="+mn-ea"/>
                <a:cs typeface="+mn-cs"/>
              </a:rPr>
              <a:t> de seguridad</a:t>
            </a:r>
          </a:p>
          <a:p>
            <a:pPr marL="571500" indent="-571500" defTabSz="457200">
              <a:spcBef>
                <a:spcPct val="20000"/>
              </a:spcBef>
              <a:spcAft>
                <a:spcPts val="600"/>
              </a:spcAft>
              <a:buClr>
                <a:schemeClr val="accent1">
                  <a:lumMod val="75000"/>
                </a:schemeClr>
              </a:buClr>
              <a:buSzPct val="145000"/>
              <a:buFont typeface="Arial"/>
              <a:buChar char="•"/>
            </a:pPr>
            <a:r>
              <a:rPr lang="en-US" sz="2900" dirty="0">
                <a:solidFill>
                  <a:schemeClr val="bg1">
                    <a:lumMod val="50000"/>
                  </a:schemeClr>
                </a:solidFill>
                <a:latin typeface="+mn-lt"/>
                <a:ea typeface="+mn-ea"/>
                <a:cs typeface="+mn-cs"/>
              </a:rPr>
              <a:t>Certificados de </a:t>
            </a:r>
            <a:r>
              <a:rPr lang="en-US" sz="2900" dirty="0" err="1">
                <a:solidFill>
                  <a:schemeClr val="bg1">
                    <a:lumMod val="50000"/>
                  </a:schemeClr>
                </a:solidFill>
                <a:latin typeface="+mn-lt"/>
                <a:ea typeface="+mn-ea"/>
                <a:cs typeface="+mn-cs"/>
              </a:rPr>
              <a:t>análisis</a:t>
            </a:r>
            <a:endParaRPr lang="en-US" sz="2900" dirty="0">
              <a:solidFill>
                <a:schemeClr val="bg1">
                  <a:lumMod val="50000"/>
                </a:schemeClr>
              </a:solidFill>
              <a:latin typeface="+mn-lt"/>
              <a:ea typeface="+mn-ea"/>
              <a:cs typeface="+mn-cs"/>
            </a:endParaRPr>
          </a:p>
          <a:p>
            <a:pPr marL="571500" indent="-571500" defTabSz="457200">
              <a:spcBef>
                <a:spcPct val="20000"/>
              </a:spcBef>
              <a:spcAft>
                <a:spcPts val="600"/>
              </a:spcAft>
              <a:buClr>
                <a:schemeClr val="accent1">
                  <a:lumMod val="75000"/>
                </a:schemeClr>
              </a:buClr>
              <a:buSzPct val="145000"/>
              <a:buFont typeface="Arial"/>
              <a:buChar char="•"/>
            </a:pPr>
            <a:r>
              <a:rPr lang="en-US" sz="2900" dirty="0" err="1">
                <a:solidFill>
                  <a:schemeClr val="bg1">
                    <a:lumMod val="50000"/>
                  </a:schemeClr>
                </a:solidFill>
                <a:latin typeface="+mn-lt"/>
                <a:ea typeface="+mn-ea"/>
                <a:cs typeface="+mn-cs"/>
              </a:rPr>
              <a:t>Capacidad</a:t>
            </a:r>
            <a:r>
              <a:rPr lang="en-US" sz="2900" dirty="0">
                <a:solidFill>
                  <a:schemeClr val="bg1">
                    <a:lumMod val="50000"/>
                  </a:schemeClr>
                </a:solidFill>
                <a:latin typeface="+mn-lt"/>
                <a:ea typeface="+mn-ea"/>
                <a:cs typeface="+mn-cs"/>
              </a:rPr>
              <a:t> de </a:t>
            </a:r>
            <a:r>
              <a:rPr lang="en-US" sz="2900" dirty="0" err="1">
                <a:solidFill>
                  <a:schemeClr val="bg1">
                    <a:lumMod val="50000"/>
                  </a:schemeClr>
                </a:solidFill>
                <a:latin typeface="+mn-lt"/>
                <a:ea typeface="+mn-ea"/>
                <a:cs typeface="+mn-cs"/>
              </a:rPr>
              <a:t>Producción</a:t>
            </a:r>
            <a:endParaRPr lang="en-US" sz="2900" dirty="0">
              <a:solidFill>
                <a:schemeClr val="bg1">
                  <a:lumMod val="50000"/>
                </a:schemeClr>
              </a:solidFill>
              <a:latin typeface="+mn-lt"/>
              <a:ea typeface="+mn-ea"/>
              <a:cs typeface="+mn-cs"/>
            </a:endParaRPr>
          </a:p>
          <a:p>
            <a:pPr marL="571500" indent="-571500" defTabSz="457200">
              <a:spcBef>
                <a:spcPct val="20000"/>
              </a:spcBef>
              <a:spcAft>
                <a:spcPts val="600"/>
              </a:spcAft>
              <a:buClr>
                <a:schemeClr val="accent1">
                  <a:lumMod val="75000"/>
                </a:schemeClr>
              </a:buClr>
              <a:buSzPct val="145000"/>
              <a:buFont typeface="Arial"/>
              <a:buChar char="•"/>
            </a:pPr>
            <a:endParaRPr lang="en-US" sz="2900" dirty="0">
              <a:solidFill>
                <a:schemeClr val="bg1">
                  <a:lumMod val="50000"/>
                </a:schemeClr>
              </a:solidFill>
              <a:latin typeface="+mn-lt"/>
              <a:ea typeface="+mn-ea"/>
              <a:cs typeface="+mn-cs"/>
            </a:endParaRPr>
          </a:p>
          <a:p>
            <a:pPr defTabSz="457200">
              <a:spcBef>
                <a:spcPct val="20000"/>
              </a:spcBef>
              <a:spcAft>
                <a:spcPts val="600"/>
              </a:spcAft>
              <a:buClr>
                <a:schemeClr val="accent1">
                  <a:lumMod val="75000"/>
                </a:schemeClr>
              </a:buClr>
              <a:buSzPct val="145000"/>
            </a:pPr>
            <a:endParaRPr lang="en-US" sz="2000" b="1" dirty="0">
              <a:latin typeface="+mn-lt"/>
              <a:ea typeface="+mn-ea"/>
              <a:cs typeface="+mn-cs"/>
            </a:endParaRPr>
          </a:p>
          <a:p>
            <a:pPr marL="571500" indent="-571500" defTabSz="457200">
              <a:spcBef>
                <a:spcPct val="20000"/>
              </a:spcBef>
              <a:spcAft>
                <a:spcPts val="600"/>
              </a:spcAft>
              <a:buClr>
                <a:schemeClr val="accent1">
                  <a:lumMod val="75000"/>
                </a:schemeClr>
              </a:buClr>
              <a:buSzPct val="145000"/>
              <a:buFont typeface="Arial"/>
              <a:buChar char="•"/>
            </a:pPr>
            <a:endParaRPr lang="en-US" sz="1400" dirty="0">
              <a:latin typeface="+mn-lt"/>
              <a:ea typeface="+mn-ea"/>
              <a:cs typeface="+mn-cs"/>
            </a:endParaRPr>
          </a:p>
          <a:p>
            <a:pPr marL="571500" indent="-571500" defTabSz="457200">
              <a:spcBef>
                <a:spcPct val="20000"/>
              </a:spcBef>
              <a:spcAft>
                <a:spcPts val="600"/>
              </a:spcAft>
              <a:buClr>
                <a:schemeClr val="accent1">
                  <a:lumMod val="75000"/>
                </a:schemeClr>
              </a:buClr>
              <a:buSzPct val="145000"/>
              <a:buFont typeface="Arial"/>
              <a:buChar char="•"/>
            </a:pPr>
            <a:endParaRPr lang="en-US" sz="1400" dirty="0">
              <a:latin typeface="+mn-lt"/>
              <a:ea typeface="+mn-ea"/>
              <a:cs typeface="+mn-cs"/>
            </a:endParaRPr>
          </a:p>
          <a:p>
            <a:pPr marL="571500" indent="-571500" defTabSz="457200">
              <a:spcBef>
                <a:spcPct val="20000"/>
              </a:spcBef>
              <a:spcAft>
                <a:spcPts val="600"/>
              </a:spcAft>
              <a:buClr>
                <a:schemeClr val="accent1">
                  <a:lumMod val="75000"/>
                </a:schemeClr>
              </a:buClr>
              <a:buSzPct val="145000"/>
              <a:buFont typeface="Arial"/>
              <a:buChar char="•"/>
            </a:pPr>
            <a:endParaRPr lang="en-US" sz="1400" dirty="0">
              <a:latin typeface="+mn-lt"/>
              <a:ea typeface="+mn-ea"/>
              <a:cs typeface="+mn-cs"/>
            </a:endParaRPr>
          </a:p>
        </p:txBody>
      </p:sp>
      <p:sp>
        <p:nvSpPr>
          <p:cNvPr id="6" name="CuadroTexto 5">
            <a:extLst>
              <a:ext uri="{FF2B5EF4-FFF2-40B4-BE49-F238E27FC236}">
                <a16:creationId xmlns:a16="http://schemas.microsoft.com/office/drawing/2014/main" xmlns="" id="{DE16095B-2208-4606-B464-2B5CC63E3A13}"/>
              </a:ext>
            </a:extLst>
          </p:cNvPr>
          <p:cNvSpPr txBox="1"/>
          <p:nvPr/>
        </p:nvSpPr>
        <p:spPr>
          <a:xfrm>
            <a:off x="1763688" y="1412776"/>
            <a:ext cx="2088232" cy="369332"/>
          </a:xfrm>
          <a:prstGeom prst="rect">
            <a:avLst/>
          </a:prstGeom>
          <a:solidFill>
            <a:schemeClr val="bg1"/>
          </a:solidFill>
          <a:ln w="19050">
            <a:solidFill>
              <a:schemeClr val="bg1"/>
            </a:solidFill>
          </a:ln>
        </p:spPr>
        <p:txBody>
          <a:bodyPr wrap="square" rtlCol="0">
            <a:spAutoFit/>
          </a:bodyPr>
          <a:lstStyle/>
          <a:p>
            <a:r>
              <a:rPr lang="es-MX" b="1" dirty="0">
                <a:solidFill>
                  <a:schemeClr val="bg1">
                    <a:lumMod val="50000"/>
                  </a:schemeClr>
                </a:solidFill>
              </a:rPr>
              <a:t>PRODUCTO:</a:t>
            </a:r>
          </a:p>
        </p:txBody>
      </p:sp>
    </p:spTree>
    <p:extLst>
      <p:ext uri="{BB962C8B-B14F-4D97-AF65-F5344CB8AC3E}">
        <p14:creationId xmlns:p14="http://schemas.microsoft.com/office/powerpoint/2010/main" val="1846649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xmlns="" id="{B29CF698-5B40-48B6-A2AF-7EB3BD38A79A}"/>
              </a:ext>
            </a:extLst>
          </p:cNvPr>
          <p:cNvSpPr txBox="1">
            <a:spLocks/>
          </p:cNvSpPr>
          <p:nvPr/>
        </p:nvSpPr>
        <p:spPr>
          <a:xfrm>
            <a:off x="2771800" y="2132856"/>
            <a:ext cx="5760640" cy="32403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es-MX" sz="1800" b="1" i="1" dirty="0">
                <a:solidFill>
                  <a:schemeClr val="bg1">
                    <a:lumMod val="65000"/>
                  </a:schemeClr>
                </a:solidFill>
                <a:latin typeface="+mn-lt"/>
              </a:rPr>
              <a:t>Prime Blue DEF  (Urea Automotriz):</a:t>
            </a:r>
          </a:p>
          <a:p>
            <a:endParaRPr lang="es-MX" sz="1600" dirty="0">
              <a:latin typeface="+mn-lt"/>
            </a:endParaRPr>
          </a:p>
          <a:p>
            <a:pPr algn="just"/>
            <a:r>
              <a:rPr lang="es-MX" sz="1600" dirty="0">
                <a:solidFill>
                  <a:schemeClr val="bg1">
                    <a:lumMod val="50000"/>
                  </a:schemeClr>
                </a:solidFill>
                <a:latin typeface="+mn-lt"/>
              </a:rPr>
              <a:t>Es un fluido para sistemas de escape Diesel, es una solución a base de urea que reduce las emisiones dañinas de óxidos de nitrógeno de los motores a Diésel.</a:t>
            </a:r>
          </a:p>
          <a:p>
            <a:pPr algn="just"/>
            <a:endParaRPr lang="es-MX" sz="1600" dirty="0">
              <a:solidFill>
                <a:schemeClr val="bg1">
                  <a:lumMod val="50000"/>
                </a:schemeClr>
              </a:solidFill>
              <a:latin typeface="+mn-lt"/>
            </a:endParaRPr>
          </a:p>
          <a:p>
            <a:pPr algn="just"/>
            <a:r>
              <a:rPr lang="es-MX" sz="1600" dirty="0">
                <a:solidFill>
                  <a:schemeClr val="bg1">
                    <a:lumMod val="50000"/>
                  </a:schemeClr>
                </a:solidFill>
                <a:latin typeface="+mn-lt"/>
              </a:rPr>
              <a:t>DEF </a:t>
            </a:r>
            <a:r>
              <a:rPr lang="es-MX" sz="1600" dirty="0" smtClean="0">
                <a:solidFill>
                  <a:schemeClr val="bg1">
                    <a:lumMod val="50000"/>
                  </a:schemeClr>
                </a:solidFill>
                <a:latin typeface="+mn-lt"/>
              </a:rPr>
              <a:t>está </a:t>
            </a:r>
            <a:r>
              <a:rPr lang="es-MX" sz="1600" dirty="0">
                <a:solidFill>
                  <a:schemeClr val="bg1">
                    <a:lumMod val="50000"/>
                  </a:schemeClr>
                </a:solidFill>
                <a:latin typeface="+mn-lt"/>
              </a:rPr>
              <a:t>compuesto de 32.5% urea de alta pureza, un elemento natural, y 67.5% de agua desmineralizada.</a:t>
            </a:r>
          </a:p>
          <a:p>
            <a:pPr algn="just"/>
            <a:r>
              <a:rPr lang="es-MX" sz="1600" dirty="0">
                <a:solidFill>
                  <a:schemeClr val="bg1">
                    <a:lumMod val="50000"/>
                  </a:schemeClr>
                </a:solidFill>
                <a:latin typeface="+mn-lt"/>
              </a:rPr>
              <a:t> </a:t>
            </a:r>
          </a:p>
          <a:p>
            <a:pPr algn="just"/>
            <a:r>
              <a:rPr lang="es-MX" sz="1600" dirty="0">
                <a:solidFill>
                  <a:schemeClr val="bg1">
                    <a:lumMod val="50000"/>
                  </a:schemeClr>
                </a:solidFill>
                <a:latin typeface="+mn-lt"/>
              </a:rPr>
              <a:t>DEF es transparente, sin olor y de uso seguro, no es explosivo, ni inflamable, no es nocivo para el medio ambiente. Clasificado en la categoría de menor riesgo para fluidos transportables. </a:t>
            </a:r>
          </a:p>
          <a:p>
            <a:pPr algn="just"/>
            <a:endParaRPr lang="es-MX" sz="1600" dirty="0">
              <a:solidFill>
                <a:schemeClr val="bg1">
                  <a:lumMod val="50000"/>
                </a:schemeClr>
              </a:solidFill>
              <a:latin typeface="+mn-lt"/>
            </a:endParaRPr>
          </a:p>
          <a:p>
            <a:pPr algn="just"/>
            <a:r>
              <a:rPr lang="es-MX" sz="1600" dirty="0">
                <a:solidFill>
                  <a:schemeClr val="bg1">
                    <a:lumMod val="50000"/>
                  </a:schemeClr>
                </a:solidFill>
                <a:latin typeface="+mn-lt"/>
              </a:rPr>
              <a:t>No es combustible, ni se mezcla con él, sino que va almacenado en un depósito exclusivo en el chasis de su vehículo. </a:t>
            </a:r>
          </a:p>
          <a:p>
            <a:pPr algn="just"/>
            <a:endParaRPr lang="es-MX" sz="1600" dirty="0">
              <a:solidFill>
                <a:schemeClr val="bg1">
                  <a:lumMod val="65000"/>
                </a:schemeClr>
              </a:solidFill>
              <a:latin typeface="+mn-lt"/>
            </a:endParaRPr>
          </a:p>
        </p:txBody>
      </p:sp>
      <p:pic>
        <p:nvPicPr>
          <p:cNvPr id="4098" name="Picture 2" descr="C:\Users\Mike\Documents\mmm\autoguia\zeichen\propulsion\Autokimia\PrimeBlue-urea\primeblue-diseño\PBdef-promo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95536" y="1340768"/>
            <a:ext cx="2130214" cy="2840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135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69FC2D8-750D-4BC1-B750-EA484B86315B}"/>
              </a:ext>
            </a:extLst>
          </p:cNvPr>
          <p:cNvSpPr>
            <a:spLocks noGrp="1"/>
          </p:cNvSpPr>
          <p:nvPr>
            <p:ph type="title"/>
          </p:nvPr>
        </p:nvSpPr>
        <p:spPr/>
        <p:txBody>
          <a:bodyPr>
            <a:normAutofit/>
          </a:bodyPr>
          <a:lstStyle/>
          <a:p>
            <a:pPr algn="l"/>
            <a:r>
              <a:rPr lang="es-MX" sz="3600" dirty="0"/>
              <a:t>Origen de la UREA </a:t>
            </a:r>
          </a:p>
        </p:txBody>
      </p:sp>
      <p:sp>
        <p:nvSpPr>
          <p:cNvPr id="3" name="Marcador de contenido 2">
            <a:extLst>
              <a:ext uri="{FF2B5EF4-FFF2-40B4-BE49-F238E27FC236}">
                <a16:creationId xmlns:a16="http://schemas.microsoft.com/office/drawing/2014/main" xmlns="" id="{315520D1-AC69-4E3E-8667-BD3CBF7D2FB6}"/>
              </a:ext>
            </a:extLst>
          </p:cNvPr>
          <p:cNvSpPr>
            <a:spLocks noGrp="1"/>
          </p:cNvSpPr>
          <p:nvPr>
            <p:ph idx="1"/>
          </p:nvPr>
        </p:nvSpPr>
        <p:spPr/>
        <p:txBody>
          <a:bodyPr/>
          <a:lstStyle/>
          <a:p>
            <a:endParaRPr lang="es-MX" sz="2000" dirty="0"/>
          </a:p>
          <a:p>
            <a:r>
              <a:rPr lang="es-MX" sz="2000" dirty="0"/>
              <a:t>La planta que produce la Urea Prime Blue, </a:t>
            </a:r>
            <a:r>
              <a:rPr lang="es-MX" sz="2000" dirty="0" smtClean="0"/>
              <a:t>está </a:t>
            </a:r>
            <a:r>
              <a:rPr lang="es-MX" sz="2000" dirty="0"/>
              <a:t>en Indonesia, y es exclusiva para la fabricación de UREA Automotriz para uso de las plantas que PRIME BLUE INTERNATIONAL, tiene ubicadas en diferentes lugares del mundo. Prime Blue verifica la calidad de la Urea antes de enviarla.</a:t>
            </a:r>
          </a:p>
          <a:p>
            <a:pPr marL="0" indent="0">
              <a:buNone/>
            </a:pPr>
            <a:r>
              <a:rPr lang="es-MX" sz="2000" dirty="0"/>
              <a:t>    </a:t>
            </a:r>
          </a:p>
          <a:p>
            <a:pPr marL="0" indent="0">
              <a:buNone/>
            </a:pPr>
            <a:r>
              <a:rPr lang="es-MX" sz="2000" dirty="0"/>
              <a:t>      En México Prime Blue, se ubica en </a:t>
            </a:r>
            <a:r>
              <a:rPr lang="es-MX" sz="2000" dirty="0" smtClean="0"/>
              <a:t>Querétaro</a:t>
            </a:r>
            <a:r>
              <a:rPr lang="es-MX" sz="2000" dirty="0"/>
              <a:t>.</a:t>
            </a:r>
            <a:r>
              <a:rPr lang="es-MX" dirty="0"/>
              <a:t> </a:t>
            </a:r>
          </a:p>
          <a:p>
            <a:pPr marL="0" indent="0">
              <a:buNone/>
            </a:pPr>
            <a:endParaRPr lang="es-MX" dirty="0"/>
          </a:p>
          <a:p>
            <a:r>
              <a:rPr lang="es-MX" sz="2000" dirty="0"/>
              <a:t>Una vez que la Urea es recibida se toman muestras de lote y se envían a analizar nuevamente a E- </a:t>
            </a:r>
            <a:r>
              <a:rPr lang="es-MX" sz="2000" dirty="0" err="1"/>
              <a:t>nalityc</a:t>
            </a:r>
            <a:r>
              <a:rPr lang="es-MX" sz="2000" dirty="0"/>
              <a:t>, Nueva York</a:t>
            </a:r>
          </a:p>
        </p:txBody>
      </p:sp>
    </p:spTree>
    <p:extLst>
      <p:ext uri="{BB962C8B-B14F-4D97-AF65-F5344CB8AC3E}">
        <p14:creationId xmlns:p14="http://schemas.microsoft.com/office/powerpoint/2010/main" val="3760603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xmlns="" id="{0C085D2D-BA60-44CB-8BAD-DAF2D7E8BF46}"/>
              </a:ext>
            </a:extLst>
          </p:cNvPr>
          <p:cNvSpPr txBox="1">
            <a:spLocks/>
          </p:cNvSpPr>
          <p:nvPr/>
        </p:nvSpPr>
        <p:spPr>
          <a:xfrm>
            <a:off x="971600" y="1340768"/>
            <a:ext cx="6768752" cy="37444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es-MX" sz="1800" b="1" i="1" dirty="0">
                <a:solidFill>
                  <a:schemeClr val="bg1">
                    <a:lumMod val="65000"/>
                  </a:schemeClr>
                </a:solidFill>
                <a:latin typeface="+mn-lt"/>
              </a:rPr>
              <a:t>Nombres con que se conoce la Urea Automotriz:</a:t>
            </a:r>
          </a:p>
          <a:p>
            <a:endParaRPr lang="es-MX" sz="1600" dirty="0">
              <a:latin typeface="+mn-lt"/>
            </a:endParaRPr>
          </a:p>
          <a:p>
            <a:endParaRPr lang="es-MX" sz="1600" dirty="0">
              <a:latin typeface="+mn-lt"/>
            </a:endParaRPr>
          </a:p>
          <a:p>
            <a:pPr marL="1174750" lvl="1" indent="-285750">
              <a:buFont typeface="Wingdings" panose="05000000000000000000" pitchFamily="2" charset="2"/>
              <a:buChar char="Ø"/>
            </a:pPr>
            <a:r>
              <a:rPr lang="es-ES" sz="1600" b="1" dirty="0" err="1">
                <a:solidFill>
                  <a:schemeClr val="bg1">
                    <a:lumMod val="50000"/>
                  </a:schemeClr>
                </a:solidFill>
              </a:rPr>
              <a:t>AdBlue</a:t>
            </a:r>
            <a:r>
              <a:rPr lang="es-ES" sz="1600" dirty="0">
                <a:solidFill>
                  <a:schemeClr val="bg1">
                    <a:lumMod val="50000"/>
                  </a:schemeClr>
                </a:solidFill>
              </a:rPr>
              <a:t> (Nombre registrado por la VDA en Alemania)</a:t>
            </a:r>
          </a:p>
          <a:p>
            <a:pPr marL="1174750" lvl="1" indent="-285750">
              <a:buFont typeface="Wingdings" panose="05000000000000000000" pitchFamily="2" charset="2"/>
              <a:buChar char="Ø"/>
            </a:pPr>
            <a:r>
              <a:rPr lang="es-ES" sz="1600" b="1" dirty="0">
                <a:solidFill>
                  <a:schemeClr val="bg1">
                    <a:lumMod val="50000"/>
                  </a:schemeClr>
                </a:solidFill>
              </a:rPr>
              <a:t>DEF</a:t>
            </a:r>
            <a:r>
              <a:rPr lang="es-ES" sz="1600" dirty="0">
                <a:solidFill>
                  <a:schemeClr val="bg1">
                    <a:lumMod val="50000"/>
                  </a:schemeClr>
                </a:solidFill>
              </a:rPr>
              <a:t> (</a:t>
            </a:r>
            <a:r>
              <a:rPr lang="en-US" sz="1600" dirty="0">
                <a:solidFill>
                  <a:schemeClr val="bg1">
                    <a:lumMod val="50000"/>
                  </a:schemeClr>
                </a:solidFill>
              </a:rPr>
              <a:t>Diesel Exhaust Fluid)</a:t>
            </a:r>
          </a:p>
          <a:p>
            <a:pPr marL="1174750" lvl="1" indent="-285750">
              <a:buFont typeface="Wingdings" panose="05000000000000000000" pitchFamily="2" charset="2"/>
              <a:buChar char="Ø"/>
            </a:pPr>
            <a:r>
              <a:rPr lang="es-ES" sz="1600" dirty="0">
                <a:solidFill>
                  <a:schemeClr val="bg1">
                    <a:lumMod val="50000"/>
                  </a:schemeClr>
                </a:solidFill>
              </a:rPr>
              <a:t>ARLA 32</a:t>
            </a:r>
          </a:p>
          <a:p>
            <a:pPr marL="1174750" lvl="1" indent="-285750">
              <a:buFont typeface="Wingdings" panose="05000000000000000000" pitchFamily="2" charset="2"/>
              <a:buChar char="Ø"/>
            </a:pPr>
            <a:r>
              <a:rPr lang="es-ES" sz="1600" dirty="0">
                <a:solidFill>
                  <a:schemeClr val="bg1">
                    <a:lumMod val="50000"/>
                  </a:schemeClr>
                </a:solidFill>
              </a:rPr>
              <a:t>AUS32</a:t>
            </a:r>
          </a:p>
          <a:p>
            <a:pPr marL="889000" lvl="1"/>
            <a:endParaRPr lang="es-ES" sz="1400" dirty="0">
              <a:solidFill>
                <a:schemeClr val="bg1">
                  <a:lumMod val="50000"/>
                </a:schemeClr>
              </a:solidFill>
            </a:endParaRPr>
          </a:p>
          <a:p>
            <a:pPr marL="889000" lvl="1"/>
            <a:endParaRPr lang="es-ES" sz="1400" dirty="0">
              <a:solidFill>
                <a:schemeClr val="bg1">
                  <a:lumMod val="50000"/>
                </a:schemeClr>
              </a:solidFill>
            </a:endParaRPr>
          </a:p>
          <a:p>
            <a:r>
              <a:rPr lang="es-ES" sz="1600" dirty="0">
                <a:solidFill>
                  <a:schemeClr val="bg1">
                    <a:lumMod val="50000"/>
                  </a:schemeClr>
                </a:solidFill>
              </a:rPr>
              <a:t>El Nombre Original es “AUS32” que significa:</a:t>
            </a:r>
          </a:p>
          <a:p>
            <a:pPr marL="349250" lvl="1">
              <a:spcBef>
                <a:spcPts val="1800"/>
              </a:spcBef>
            </a:pPr>
            <a:r>
              <a:rPr lang="es-ES" sz="1600" b="1" i="1" dirty="0">
                <a:solidFill>
                  <a:schemeClr val="accent1">
                    <a:lumMod val="75000"/>
                  </a:schemeClr>
                </a:solidFill>
              </a:rPr>
              <a:t>Inglés:	</a:t>
            </a:r>
            <a:r>
              <a:rPr lang="es-ES" sz="1600" b="1" i="1" dirty="0">
                <a:solidFill>
                  <a:schemeClr val="bg1">
                    <a:lumMod val="50000"/>
                  </a:schemeClr>
                </a:solidFill>
              </a:rPr>
              <a:t>	AQUEOUS UREA SOLUTION 32%</a:t>
            </a:r>
          </a:p>
          <a:p>
            <a:pPr marL="349250" lvl="1"/>
            <a:r>
              <a:rPr lang="es-ES" sz="1600" b="1" i="1" dirty="0">
                <a:solidFill>
                  <a:schemeClr val="accent1">
                    <a:lumMod val="75000"/>
                  </a:schemeClr>
                </a:solidFill>
              </a:rPr>
              <a:t>Español:</a:t>
            </a:r>
            <a:r>
              <a:rPr lang="es-ES" sz="1600" b="1" i="1" dirty="0">
                <a:solidFill>
                  <a:schemeClr val="bg1">
                    <a:lumMod val="50000"/>
                  </a:schemeClr>
                </a:solidFill>
              </a:rPr>
              <a:t>	SOLUCIÓN DE UREA ACUOSA AL 32% </a:t>
            </a:r>
          </a:p>
        </p:txBody>
      </p:sp>
      <p:pic>
        <p:nvPicPr>
          <p:cNvPr id="1026" name="Picture 2" descr="Resultado de imagen para aus32">
            <a:extLst>
              <a:ext uri="{FF2B5EF4-FFF2-40B4-BE49-F238E27FC236}">
                <a16:creationId xmlns:a16="http://schemas.microsoft.com/office/drawing/2014/main" xmlns="" id="{0E068889-4404-466C-8F61-1EE5BF734847}"/>
              </a:ext>
            </a:extLst>
          </p:cNvP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48264" y="2060848"/>
            <a:ext cx="936104" cy="5959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def">
            <a:extLst>
              <a:ext uri="{FF2B5EF4-FFF2-40B4-BE49-F238E27FC236}">
                <a16:creationId xmlns:a16="http://schemas.microsoft.com/office/drawing/2014/main" xmlns="" id="{C32F9C44-4E37-4C7F-9D0E-7BA201B620B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236296" y="2636912"/>
            <a:ext cx="936104" cy="5023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xmlns="" id="{73154E84-D9FC-4514-A439-032B171CE0C4}"/>
              </a:ext>
            </a:extLst>
          </p:cNvPr>
          <p:cNvPicPr>
            <a:picLocks noChangeAspect="1"/>
          </p:cNvPicPr>
          <p:nvPr/>
        </p:nvPicPr>
        <p:blipFill rotWithShape="1">
          <a:blip r:embed="rId4">
            <a:clrChange>
              <a:clrFrom>
                <a:srgbClr val="FFFFFF"/>
              </a:clrFrom>
              <a:clrTo>
                <a:srgbClr val="FFFFFF">
                  <a:alpha val="0"/>
                </a:srgbClr>
              </a:clrTo>
            </a:clrChange>
          </a:blip>
          <a:srcRect l="59449" t="12200" r="2751" b="22001"/>
          <a:stretch/>
        </p:blipFill>
        <p:spPr>
          <a:xfrm>
            <a:off x="7651492" y="3281984"/>
            <a:ext cx="664925" cy="651072"/>
          </a:xfrm>
          <a:prstGeom prst="rect">
            <a:avLst/>
          </a:prstGeom>
        </p:spPr>
      </p:pic>
      <p:pic>
        <p:nvPicPr>
          <p:cNvPr id="1030" name="Picture 6" descr="Resultado de imagen para aus 32">
            <a:extLst>
              <a:ext uri="{FF2B5EF4-FFF2-40B4-BE49-F238E27FC236}">
                <a16:creationId xmlns:a16="http://schemas.microsoft.com/office/drawing/2014/main" xmlns="" id="{E1D5B0E9-D332-4A63-8E29-188D38C0A6B0}"/>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055962" y="4077073"/>
            <a:ext cx="620495" cy="599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032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xmlns="" id="{1C94B887-9094-409D-BDD6-47D346D49C2C}"/>
              </a:ext>
            </a:extLst>
          </p:cNvPr>
          <p:cNvSpPr txBox="1">
            <a:spLocks/>
          </p:cNvSpPr>
          <p:nvPr/>
        </p:nvSpPr>
        <p:spPr>
          <a:xfrm>
            <a:off x="899592" y="1916832"/>
            <a:ext cx="4752528" cy="32043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es-MX" sz="1800" b="1" i="1" dirty="0">
                <a:solidFill>
                  <a:schemeClr val="bg1">
                    <a:lumMod val="65000"/>
                  </a:schemeClr>
                </a:solidFill>
                <a:latin typeface="+mn-lt"/>
              </a:rPr>
              <a:t>¿Qué es la Reducción  Catalítica Selectiva (SCR)? :</a:t>
            </a:r>
          </a:p>
          <a:p>
            <a:endParaRPr lang="es-MX" sz="1800" b="1" i="1" dirty="0">
              <a:solidFill>
                <a:schemeClr val="bg1">
                  <a:lumMod val="65000"/>
                </a:schemeClr>
              </a:solidFill>
              <a:latin typeface="+mn-lt"/>
            </a:endParaRPr>
          </a:p>
          <a:p>
            <a:pPr algn="just"/>
            <a:r>
              <a:rPr lang="es-MX" sz="1600" i="1" dirty="0">
                <a:solidFill>
                  <a:schemeClr val="bg1">
                    <a:lumMod val="50000"/>
                  </a:schemeClr>
                </a:solidFill>
                <a:latin typeface="+mn-lt"/>
              </a:rPr>
              <a:t>Selective Catalyst Reduction</a:t>
            </a:r>
            <a:r>
              <a:rPr lang="es-MX" sz="1600" dirty="0">
                <a:solidFill>
                  <a:schemeClr val="bg1">
                    <a:lumMod val="50000"/>
                  </a:schemeClr>
                </a:solidFill>
                <a:latin typeface="+mn-lt"/>
              </a:rPr>
              <a:t>, Es una de </a:t>
            </a:r>
            <a:r>
              <a:rPr lang="es-MX" sz="1600" dirty="0" smtClean="0">
                <a:solidFill>
                  <a:schemeClr val="bg1">
                    <a:lumMod val="50000"/>
                  </a:schemeClr>
                </a:solidFill>
                <a:latin typeface="+mn-lt"/>
              </a:rPr>
              <a:t>las </a:t>
            </a:r>
            <a:r>
              <a:rPr lang="es-MX" sz="1600" dirty="0">
                <a:solidFill>
                  <a:schemeClr val="bg1">
                    <a:lumMod val="50000"/>
                  </a:schemeClr>
                </a:solidFill>
                <a:latin typeface="+mn-lt"/>
              </a:rPr>
              <a:t>tecnologías de control de emisiones para vehículos con motores a diésel, tiene la habilidad de reducir las emisiones casi a niveles cero, el consumo de urea es aproximadamente del 3% al 5% del consumo del combustible del vehículo.</a:t>
            </a:r>
          </a:p>
          <a:p>
            <a:pPr algn="just"/>
            <a:endParaRPr lang="es-MX" sz="1600" dirty="0">
              <a:solidFill>
                <a:schemeClr val="bg1">
                  <a:lumMod val="50000"/>
                </a:schemeClr>
              </a:solidFill>
              <a:latin typeface="+mn-lt"/>
            </a:endParaRPr>
          </a:p>
          <a:p>
            <a:pPr algn="just"/>
            <a:r>
              <a:rPr lang="es-MX" sz="1600" dirty="0">
                <a:solidFill>
                  <a:schemeClr val="bg1">
                    <a:lumMod val="50000"/>
                  </a:schemeClr>
                </a:solidFill>
                <a:latin typeface="+mn-lt"/>
              </a:rPr>
              <a:t>SCR, SI Cumple la Reducción de emisiones EPA 10 / EURO IV, EURO V  y </a:t>
            </a:r>
            <a:r>
              <a:rPr lang="es-MX" sz="1600" dirty="0" smtClean="0">
                <a:solidFill>
                  <a:schemeClr val="bg1">
                    <a:lumMod val="50000"/>
                  </a:schemeClr>
                </a:solidFill>
                <a:latin typeface="+mn-lt"/>
              </a:rPr>
              <a:t>EURO  </a:t>
            </a:r>
            <a:r>
              <a:rPr lang="es-MX" sz="1600" dirty="0">
                <a:solidFill>
                  <a:schemeClr val="bg1">
                    <a:lumMod val="50000"/>
                  </a:schemeClr>
                </a:solidFill>
                <a:latin typeface="+mn-lt"/>
              </a:rPr>
              <a:t>VI</a:t>
            </a:r>
            <a:endParaRPr lang="es-MX" sz="1600" dirty="0">
              <a:latin typeface="+mn-lt"/>
            </a:endParaRPr>
          </a:p>
          <a:p>
            <a:pPr algn="just"/>
            <a:endParaRPr lang="es-MX" sz="1600" dirty="0">
              <a:solidFill>
                <a:schemeClr val="bg1">
                  <a:lumMod val="65000"/>
                </a:schemeClr>
              </a:solidFill>
              <a:latin typeface="+mn-lt"/>
            </a:endParaRPr>
          </a:p>
        </p:txBody>
      </p:sp>
      <p:pic>
        <p:nvPicPr>
          <p:cNvPr id="3" name="Imagen 2">
            <a:extLst>
              <a:ext uri="{FF2B5EF4-FFF2-40B4-BE49-F238E27FC236}">
                <a16:creationId xmlns:a16="http://schemas.microsoft.com/office/drawing/2014/main" xmlns="" id="{40D42E29-585E-424C-8E40-7C255720EE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156176" y="2508701"/>
            <a:ext cx="2520280" cy="1840599"/>
          </a:xfrm>
          <a:prstGeom prst="rect">
            <a:avLst/>
          </a:prstGeom>
        </p:spPr>
      </p:pic>
    </p:spTree>
    <p:extLst>
      <p:ext uri="{BB962C8B-B14F-4D97-AF65-F5344CB8AC3E}">
        <p14:creationId xmlns:p14="http://schemas.microsoft.com/office/powerpoint/2010/main" val="1752608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xmlns="" id="{76ED70F4-CA64-4AFE-8862-470C86010F29}"/>
              </a:ext>
            </a:extLst>
          </p:cNvPr>
          <p:cNvSpPr txBox="1">
            <a:spLocks/>
          </p:cNvSpPr>
          <p:nvPr/>
        </p:nvSpPr>
        <p:spPr>
          <a:xfrm>
            <a:off x="611560" y="1916832"/>
            <a:ext cx="6552728" cy="41044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es-MX" sz="1800" b="1" i="1" dirty="0">
                <a:solidFill>
                  <a:schemeClr val="bg1">
                    <a:lumMod val="65000"/>
                  </a:schemeClr>
                </a:solidFill>
                <a:latin typeface="+mn-lt"/>
              </a:rPr>
              <a:t>¿Cómo funciona y dónde se aplica? :</a:t>
            </a:r>
          </a:p>
          <a:p>
            <a:pPr marL="285750" indent="-285750">
              <a:buFont typeface="Arial" panose="020B0604020202020204" pitchFamily="34" charset="0"/>
              <a:buChar char="•"/>
            </a:pPr>
            <a:endParaRPr lang="es-MX" sz="1400" b="1" i="1" dirty="0">
              <a:solidFill>
                <a:schemeClr val="bg1">
                  <a:lumMod val="65000"/>
                </a:schemeClr>
              </a:solidFill>
              <a:latin typeface="+mn-lt"/>
            </a:endParaRPr>
          </a:p>
          <a:p>
            <a:pPr algn="just"/>
            <a:r>
              <a:rPr lang="es-MX" sz="1400" dirty="0">
                <a:solidFill>
                  <a:schemeClr val="bg1">
                    <a:lumMod val="50000"/>
                  </a:schemeClr>
                </a:solidFill>
                <a:latin typeface="+mn-lt"/>
              </a:rPr>
              <a:t>La solución </a:t>
            </a:r>
            <a:r>
              <a:rPr lang="es-MX" sz="1400" b="1" dirty="0">
                <a:solidFill>
                  <a:schemeClr val="bg1">
                    <a:lumMod val="50000"/>
                  </a:schemeClr>
                </a:solidFill>
                <a:latin typeface="+mn-lt"/>
              </a:rPr>
              <a:t>PRIME BLUE DEF </a:t>
            </a:r>
            <a:r>
              <a:rPr lang="es-MX" sz="1400" dirty="0">
                <a:solidFill>
                  <a:schemeClr val="bg1">
                    <a:lumMod val="50000"/>
                  </a:schemeClr>
                </a:solidFill>
                <a:latin typeface="+mn-lt"/>
              </a:rPr>
              <a:t>se agrega a un tanque de almacenamiento por separado en vehículos de diésel equipados con la tecnología de </a:t>
            </a:r>
            <a:r>
              <a:rPr lang="es-MX" sz="1400" b="1" dirty="0">
                <a:solidFill>
                  <a:schemeClr val="bg1">
                    <a:lumMod val="50000"/>
                  </a:schemeClr>
                </a:solidFill>
                <a:latin typeface="+mn-lt"/>
              </a:rPr>
              <a:t>SCR</a:t>
            </a:r>
            <a:r>
              <a:rPr lang="es-MX" sz="1400" dirty="0">
                <a:solidFill>
                  <a:schemeClr val="bg1">
                    <a:lumMod val="50000"/>
                  </a:schemeClr>
                </a:solidFill>
                <a:latin typeface="+mn-lt"/>
              </a:rPr>
              <a:t>.</a:t>
            </a:r>
          </a:p>
          <a:p>
            <a:pPr algn="just"/>
            <a:endParaRPr lang="es-MX" sz="1400" dirty="0">
              <a:solidFill>
                <a:schemeClr val="bg1">
                  <a:lumMod val="50000"/>
                </a:schemeClr>
              </a:solidFill>
              <a:latin typeface="+mn-lt"/>
            </a:endParaRPr>
          </a:p>
          <a:p>
            <a:pPr algn="just"/>
            <a:r>
              <a:rPr lang="es-MX" sz="1400" dirty="0">
                <a:solidFill>
                  <a:schemeClr val="bg1">
                    <a:lumMod val="50000"/>
                  </a:schemeClr>
                </a:solidFill>
                <a:latin typeface="+mn-lt"/>
              </a:rPr>
              <a:t>El fluido es inyectado al flujo de escape caliente del vehículo, entra en reacción con  los gases del </a:t>
            </a:r>
            <a:r>
              <a:rPr lang="es-MX" sz="1400" dirty="0" smtClean="0">
                <a:solidFill>
                  <a:schemeClr val="bg1">
                    <a:lumMod val="50000"/>
                  </a:schemeClr>
                </a:solidFill>
                <a:latin typeface="+mn-lt"/>
              </a:rPr>
              <a:t>óxido </a:t>
            </a:r>
            <a:r>
              <a:rPr lang="es-MX" sz="1400" dirty="0">
                <a:solidFill>
                  <a:schemeClr val="bg1">
                    <a:lumMod val="50000"/>
                  </a:schemeClr>
                </a:solidFill>
                <a:latin typeface="+mn-lt"/>
              </a:rPr>
              <a:t>nitroso (</a:t>
            </a:r>
            <a:r>
              <a:rPr lang="es-MX" sz="1400" dirty="0" err="1">
                <a:solidFill>
                  <a:schemeClr val="bg1">
                    <a:lumMod val="50000"/>
                  </a:schemeClr>
                </a:solidFill>
                <a:latin typeface="+mn-lt"/>
              </a:rPr>
              <a:t>NOx</a:t>
            </a:r>
            <a:r>
              <a:rPr lang="es-MX" sz="1400" dirty="0">
                <a:solidFill>
                  <a:schemeClr val="bg1">
                    <a:lumMod val="50000"/>
                  </a:schemeClr>
                </a:solidFill>
                <a:latin typeface="+mn-lt"/>
              </a:rPr>
              <a:t>).</a:t>
            </a:r>
          </a:p>
          <a:p>
            <a:pPr algn="just"/>
            <a:endParaRPr lang="es-MX" sz="1400" dirty="0">
              <a:solidFill>
                <a:schemeClr val="bg1">
                  <a:lumMod val="50000"/>
                </a:schemeClr>
              </a:solidFill>
              <a:latin typeface="+mn-lt"/>
            </a:endParaRPr>
          </a:p>
          <a:p>
            <a:pPr algn="just"/>
            <a:r>
              <a:rPr lang="es-MX" sz="1400" dirty="0" smtClean="0">
                <a:solidFill>
                  <a:schemeClr val="bg1">
                    <a:lumMod val="50000"/>
                  </a:schemeClr>
                </a:solidFill>
                <a:latin typeface="+mn-lt"/>
              </a:rPr>
              <a:t>Al </a:t>
            </a:r>
            <a:r>
              <a:rPr lang="es-MX" sz="1400" dirty="0">
                <a:solidFill>
                  <a:schemeClr val="bg1">
                    <a:lumMod val="50000"/>
                  </a:schemeClr>
                </a:solidFill>
                <a:latin typeface="+mn-lt"/>
              </a:rPr>
              <a:t>final del sistema de escape tendremos   nitrógeno y vapor de agua, siendo ambos parte del aire y bueno  para el medio ambiente.</a:t>
            </a:r>
          </a:p>
          <a:p>
            <a:pPr algn="just"/>
            <a:endParaRPr lang="es-MX" sz="1400" dirty="0">
              <a:solidFill>
                <a:schemeClr val="bg1">
                  <a:lumMod val="50000"/>
                </a:schemeClr>
              </a:solidFill>
              <a:latin typeface="+mn-lt"/>
            </a:endParaRPr>
          </a:p>
          <a:p>
            <a:pPr algn="just"/>
            <a:endParaRPr lang="es-MX" sz="1400" dirty="0" smtClean="0">
              <a:solidFill>
                <a:schemeClr val="bg1">
                  <a:lumMod val="50000"/>
                </a:schemeClr>
              </a:solidFill>
              <a:latin typeface="+mn-lt"/>
            </a:endParaRPr>
          </a:p>
          <a:p>
            <a:pPr algn="just"/>
            <a:endParaRPr lang="es-MX" sz="1400" dirty="0">
              <a:solidFill>
                <a:schemeClr val="bg1">
                  <a:lumMod val="50000"/>
                </a:schemeClr>
              </a:solidFill>
              <a:latin typeface="+mn-lt"/>
            </a:endParaRPr>
          </a:p>
          <a:p>
            <a:pPr algn="just"/>
            <a:endParaRPr lang="es-MX" sz="1400" dirty="0" smtClean="0">
              <a:solidFill>
                <a:schemeClr val="bg1">
                  <a:lumMod val="50000"/>
                </a:schemeClr>
              </a:solidFill>
              <a:latin typeface="+mn-lt"/>
            </a:endParaRPr>
          </a:p>
          <a:p>
            <a:pPr algn="just"/>
            <a:endParaRPr lang="es-MX" sz="1400" dirty="0">
              <a:solidFill>
                <a:schemeClr val="bg1">
                  <a:lumMod val="50000"/>
                </a:schemeClr>
              </a:solidFill>
              <a:latin typeface="+mn-lt"/>
            </a:endParaRPr>
          </a:p>
          <a:p>
            <a:pPr algn="just"/>
            <a:endParaRPr lang="es-MX" sz="1400" dirty="0" smtClean="0">
              <a:solidFill>
                <a:schemeClr val="bg1">
                  <a:lumMod val="50000"/>
                </a:schemeClr>
              </a:solidFill>
              <a:latin typeface="+mn-lt"/>
            </a:endParaRPr>
          </a:p>
          <a:p>
            <a:pPr algn="just"/>
            <a:endParaRPr lang="es-MX" sz="1400" dirty="0" smtClean="0">
              <a:solidFill>
                <a:schemeClr val="bg1">
                  <a:lumMod val="50000"/>
                </a:schemeClr>
              </a:solidFill>
              <a:latin typeface="+mn-lt"/>
            </a:endParaRPr>
          </a:p>
          <a:p>
            <a:pPr algn="just"/>
            <a:endParaRPr lang="es-MX" sz="1400" dirty="0">
              <a:solidFill>
                <a:schemeClr val="bg1">
                  <a:lumMod val="50000"/>
                </a:schemeClr>
              </a:solidFill>
              <a:latin typeface="+mn-lt"/>
            </a:endParaRPr>
          </a:p>
          <a:p>
            <a:pPr algn="just"/>
            <a:endParaRPr lang="es-MX" sz="1400" dirty="0">
              <a:solidFill>
                <a:schemeClr val="bg1">
                  <a:lumMod val="50000"/>
                </a:schemeClr>
              </a:solidFill>
              <a:latin typeface="+mn-lt"/>
            </a:endParaRPr>
          </a:p>
          <a:p>
            <a:pPr algn="just"/>
            <a:r>
              <a:rPr lang="es-MX" sz="1400" dirty="0">
                <a:hlinkClick r:id="rId2"/>
              </a:rPr>
              <a:t>https://www.youtube.com/watch?v=DDl6lEnWt7g</a:t>
            </a:r>
            <a:endParaRPr lang="es-MX" sz="1400" dirty="0">
              <a:solidFill>
                <a:schemeClr val="bg1">
                  <a:lumMod val="50000"/>
                </a:schemeClr>
              </a:solidFill>
              <a:latin typeface="+mn-lt"/>
            </a:endParaRPr>
          </a:p>
        </p:txBody>
      </p:sp>
      <p:pic>
        <p:nvPicPr>
          <p:cNvPr id="2050" name="Picture 2" descr="Imagen relacionada">
            <a:extLst>
              <a:ext uri="{FF2B5EF4-FFF2-40B4-BE49-F238E27FC236}">
                <a16:creationId xmlns:a16="http://schemas.microsoft.com/office/drawing/2014/main" xmlns="" id="{07E25F7F-EB64-4F19-8D4F-6FD9423A995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46948" y="4221088"/>
            <a:ext cx="1489348" cy="12411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 name="1 Imagen">
            <a:hlinkClick r:id="rId2"/>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5616" y="4078770"/>
            <a:ext cx="2850654" cy="15824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04137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C8BB3AFC-46BF-4857-99C7-27F2C32E64B7}"/>
              </a:ext>
            </a:extLst>
          </p:cNvPr>
          <p:cNvSpPr/>
          <p:nvPr/>
        </p:nvSpPr>
        <p:spPr>
          <a:xfrm>
            <a:off x="539552" y="1484784"/>
            <a:ext cx="3384376" cy="369332"/>
          </a:xfrm>
          <a:prstGeom prst="rect">
            <a:avLst/>
          </a:prstGeom>
        </p:spPr>
        <p:txBody>
          <a:bodyPr wrap="square">
            <a:spAutoFit/>
          </a:bodyPr>
          <a:lstStyle/>
          <a:p>
            <a:pPr marL="285750" indent="-285750">
              <a:buFont typeface="Arial" panose="020B0604020202020204" pitchFamily="34" charset="0"/>
              <a:buChar char="•"/>
            </a:pPr>
            <a:r>
              <a:rPr lang="es-MX" b="1" i="1" dirty="0">
                <a:solidFill>
                  <a:schemeClr val="bg1">
                    <a:lumMod val="65000"/>
                  </a:schemeClr>
                </a:solidFill>
              </a:rPr>
              <a:t>¿Qué es la Certificación API? :</a:t>
            </a:r>
          </a:p>
        </p:txBody>
      </p:sp>
      <p:sp>
        <p:nvSpPr>
          <p:cNvPr id="5" name="Título 3">
            <a:extLst>
              <a:ext uri="{FF2B5EF4-FFF2-40B4-BE49-F238E27FC236}">
                <a16:creationId xmlns:a16="http://schemas.microsoft.com/office/drawing/2014/main" xmlns="" id="{BE96CE66-13A1-42CA-89AD-672A6C6B4FA3}"/>
              </a:ext>
            </a:extLst>
          </p:cNvPr>
          <p:cNvSpPr txBox="1">
            <a:spLocks/>
          </p:cNvSpPr>
          <p:nvPr/>
        </p:nvSpPr>
        <p:spPr>
          <a:xfrm>
            <a:off x="395536" y="1946380"/>
            <a:ext cx="6840760" cy="39308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MX" sz="1400" dirty="0">
                <a:solidFill>
                  <a:schemeClr val="bg1">
                    <a:lumMod val="50000"/>
                  </a:schemeClr>
                </a:solidFill>
                <a:latin typeface="+mn-lt"/>
              </a:rPr>
              <a:t>El programa de certificación de fluido de escape diésel (DEF) API está destinado a ser utilizado en vehículos con motores diésel.</a:t>
            </a:r>
          </a:p>
          <a:p>
            <a:pPr algn="just"/>
            <a:endParaRPr lang="es-MX" sz="1400" dirty="0">
              <a:solidFill>
                <a:schemeClr val="bg1">
                  <a:lumMod val="50000"/>
                </a:schemeClr>
              </a:solidFill>
              <a:latin typeface="+mn-lt"/>
            </a:endParaRPr>
          </a:p>
          <a:p>
            <a:pPr algn="just"/>
            <a:r>
              <a:rPr lang="es-MX" sz="1400" dirty="0">
                <a:solidFill>
                  <a:schemeClr val="bg1">
                    <a:lumMod val="50000"/>
                  </a:schemeClr>
                </a:solidFill>
                <a:latin typeface="+mn-lt"/>
              </a:rPr>
              <a:t>Los comercializadores de fluidos DEF  </a:t>
            </a:r>
            <a:r>
              <a:rPr lang="es-MX" sz="1400" b="1" dirty="0">
                <a:solidFill>
                  <a:schemeClr val="bg1">
                    <a:lumMod val="50000"/>
                  </a:schemeClr>
                </a:solidFill>
                <a:latin typeface="+mn-lt"/>
              </a:rPr>
              <a:t>deben</a:t>
            </a:r>
            <a:r>
              <a:rPr lang="es-MX" sz="1400" dirty="0">
                <a:solidFill>
                  <a:schemeClr val="bg1">
                    <a:lumMod val="50000"/>
                  </a:schemeClr>
                </a:solidFill>
                <a:latin typeface="+mn-lt"/>
              </a:rPr>
              <a:t> tener licencia para mostrar el logotipo API en sus productos: </a:t>
            </a:r>
          </a:p>
          <a:p>
            <a:pPr algn="just"/>
            <a:endParaRPr lang="es-MX" sz="1400" dirty="0">
              <a:solidFill>
                <a:schemeClr val="bg1">
                  <a:lumMod val="50000"/>
                </a:schemeClr>
              </a:solidFill>
              <a:latin typeface="+mn-lt"/>
            </a:endParaRPr>
          </a:p>
          <a:p>
            <a:pPr algn="just"/>
            <a:endParaRPr lang="es-ES" sz="1400" dirty="0">
              <a:solidFill>
                <a:schemeClr val="bg1">
                  <a:lumMod val="50000"/>
                </a:schemeClr>
              </a:solidFill>
              <a:latin typeface="+mn-lt"/>
            </a:endParaRPr>
          </a:p>
          <a:p>
            <a:pPr marL="571500" indent="-571500" algn="just">
              <a:buFont typeface="Arial" panose="020B0604020202020204" pitchFamily="34" charset="0"/>
              <a:buChar char="•"/>
            </a:pPr>
            <a:r>
              <a:rPr lang="es-ES" sz="1400" dirty="0">
                <a:solidFill>
                  <a:schemeClr val="bg1">
                    <a:lumMod val="50000"/>
                  </a:schemeClr>
                </a:solidFill>
                <a:latin typeface="+mn-lt"/>
              </a:rPr>
              <a:t>El logotipo Identifica al DEF de que se cumplen con los requisitos del fabricante de motores diésel y ayuda a los consumidores a identificar el producto mas fácilmente.</a:t>
            </a:r>
          </a:p>
          <a:p>
            <a:pPr algn="just"/>
            <a:endParaRPr lang="es-ES" sz="1400" dirty="0">
              <a:solidFill>
                <a:schemeClr val="bg1">
                  <a:lumMod val="50000"/>
                </a:schemeClr>
              </a:solidFill>
              <a:latin typeface="+mn-lt"/>
            </a:endParaRPr>
          </a:p>
          <a:p>
            <a:pPr marL="571500" indent="-571500" algn="just">
              <a:buFont typeface="Arial" panose="020B0604020202020204" pitchFamily="34" charset="0"/>
              <a:buChar char="•"/>
            </a:pPr>
            <a:r>
              <a:rPr lang="es-ES" sz="1400" dirty="0">
                <a:solidFill>
                  <a:schemeClr val="bg1">
                    <a:lumMod val="50000"/>
                  </a:schemeClr>
                </a:solidFill>
                <a:latin typeface="+mn-lt"/>
              </a:rPr>
              <a:t>Ofrece a los consumidores una selección de marcas de calidad entre las que puede  elegir. </a:t>
            </a:r>
          </a:p>
          <a:p>
            <a:pPr algn="just"/>
            <a:endParaRPr lang="es-ES" sz="1400" dirty="0">
              <a:solidFill>
                <a:schemeClr val="bg1">
                  <a:lumMod val="50000"/>
                </a:schemeClr>
              </a:solidFill>
              <a:latin typeface="+mn-lt"/>
            </a:endParaRPr>
          </a:p>
          <a:p>
            <a:pPr marL="571500" indent="-571500" algn="just">
              <a:buFont typeface="Arial" panose="020B0604020202020204" pitchFamily="34" charset="0"/>
              <a:buChar char="•"/>
            </a:pPr>
            <a:r>
              <a:rPr lang="es-ES" sz="1400" dirty="0">
                <a:solidFill>
                  <a:schemeClr val="bg1">
                    <a:lumMod val="50000"/>
                  </a:schemeClr>
                </a:solidFill>
                <a:latin typeface="+mn-lt"/>
              </a:rPr>
              <a:t>Proporciona una monitorización rigurosa del DEF en el mercado. </a:t>
            </a:r>
          </a:p>
          <a:p>
            <a:pPr algn="just"/>
            <a:endParaRPr lang="es-ES" sz="1400" dirty="0">
              <a:solidFill>
                <a:schemeClr val="bg1">
                  <a:lumMod val="50000"/>
                </a:schemeClr>
              </a:solidFill>
              <a:latin typeface="+mn-lt"/>
            </a:endParaRPr>
          </a:p>
          <a:p>
            <a:pPr marL="571500" indent="-571500" algn="just">
              <a:buFont typeface="Arial" panose="020B0604020202020204" pitchFamily="34" charset="0"/>
              <a:buChar char="•"/>
            </a:pPr>
            <a:r>
              <a:rPr lang="es-ES" sz="1400" dirty="0">
                <a:solidFill>
                  <a:schemeClr val="bg1">
                    <a:lumMod val="50000"/>
                  </a:schemeClr>
                </a:solidFill>
                <a:latin typeface="+mn-lt"/>
              </a:rPr>
              <a:t>Prueba los fluidos certificados para asegurarse de que cumplen con los requisitos del programa.</a:t>
            </a:r>
          </a:p>
          <a:p>
            <a:pPr marL="571500" indent="-571500" algn="just">
              <a:buFont typeface="Arial" panose="020B0604020202020204" pitchFamily="34" charset="0"/>
              <a:buChar char="•"/>
            </a:pPr>
            <a:endParaRPr lang="es-ES" sz="1400" dirty="0">
              <a:solidFill>
                <a:schemeClr val="bg1">
                  <a:lumMod val="50000"/>
                </a:schemeClr>
              </a:solidFill>
              <a:latin typeface="+mn-lt"/>
            </a:endParaRPr>
          </a:p>
          <a:p>
            <a:pPr marL="285750" indent="-285750">
              <a:buFont typeface="Arial" panose="020B0604020202020204" pitchFamily="34" charset="0"/>
              <a:buChar char="•"/>
            </a:pPr>
            <a:r>
              <a:rPr lang="es-MX" sz="1400" dirty="0"/>
              <a:t>      Prime Blue de México, </a:t>
            </a:r>
            <a:r>
              <a:rPr lang="es-MX" sz="1400" dirty="0" smtClean="0"/>
              <a:t>está </a:t>
            </a:r>
            <a:r>
              <a:rPr lang="es-MX" sz="1400" dirty="0"/>
              <a:t>obligado a enviar muestras aleatorias mensualmente a </a:t>
            </a:r>
            <a:r>
              <a:rPr lang="es-MX" sz="1400" dirty="0" smtClean="0"/>
              <a:t> E- </a:t>
            </a:r>
            <a:r>
              <a:rPr lang="es-MX" sz="1400" dirty="0" err="1"/>
              <a:t>nalytic</a:t>
            </a:r>
            <a:r>
              <a:rPr lang="es-MX" sz="1400" dirty="0"/>
              <a:t>, </a:t>
            </a:r>
            <a:r>
              <a:rPr lang="es-MX" sz="1400" dirty="0" smtClean="0"/>
              <a:t> Nueva  York </a:t>
            </a:r>
            <a:r>
              <a:rPr lang="es-MX" sz="1400" dirty="0"/>
              <a:t>para poder mostrar el logo del API, en el producto final</a:t>
            </a:r>
          </a:p>
        </p:txBody>
      </p:sp>
      <p:pic>
        <p:nvPicPr>
          <p:cNvPr id="6" name="Imagen 5">
            <a:extLst>
              <a:ext uri="{FF2B5EF4-FFF2-40B4-BE49-F238E27FC236}">
                <a16:creationId xmlns:a16="http://schemas.microsoft.com/office/drawing/2014/main" xmlns="" id="{BC5E40A0-2F3F-4A34-979D-05038BB2C76C}"/>
              </a:ext>
            </a:extLst>
          </p:cNvPr>
          <p:cNvPicPr>
            <a:picLocks noChangeAspect="1"/>
          </p:cNvPicPr>
          <p:nvPr/>
        </p:nvPicPr>
        <p:blipFill>
          <a:blip r:embed="rId2"/>
          <a:stretch>
            <a:fillRect/>
          </a:stretch>
        </p:blipFill>
        <p:spPr>
          <a:xfrm>
            <a:off x="7524329" y="3140969"/>
            <a:ext cx="1151339" cy="1151339"/>
          </a:xfrm>
          <a:prstGeom prst="rect">
            <a:avLst/>
          </a:prstGeom>
        </p:spPr>
      </p:pic>
    </p:spTree>
    <p:extLst>
      <p:ext uri="{BB962C8B-B14F-4D97-AF65-F5344CB8AC3E}">
        <p14:creationId xmlns:p14="http://schemas.microsoft.com/office/powerpoint/2010/main" val="236619202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1341</Words>
  <Application>Microsoft Office PowerPoint</Application>
  <PresentationFormat>Carta (216 x 279 mm)</PresentationFormat>
  <Paragraphs>155</Paragraphs>
  <Slides>25</Slides>
  <Notes>0</Notes>
  <HiddenSlides>0</HiddenSlides>
  <MMClips>0</MMClips>
  <ScaleCrop>false</ScaleCrop>
  <HeadingPairs>
    <vt:vector size="4" baseType="variant">
      <vt:variant>
        <vt:lpstr>Tema</vt:lpstr>
      </vt:variant>
      <vt:variant>
        <vt:i4>1</vt:i4>
      </vt:variant>
      <vt:variant>
        <vt:lpstr>Títulos de diapositiva</vt:lpstr>
      </vt:variant>
      <vt:variant>
        <vt:i4>25</vt:i4>
      </vt:variant>
    </vt:vector>
  </HeadingPairs>
  <TitlesOfParts>
    <vt:vector size="26" baseType="lpstr">
      <vt:lpstr>Tema de Office</vt:lpstr>
      <vt:lpstr>Presentación de PowerPoint</vt:lpstr>
      <vt:lpstr>Presentación de PowerPoint</vt:lpstr>
      <vt:lpstr>Presentación de PowerPoint</vt:lpstr>
      <vt:lpstr>Presentación de PowerPoint</vt:lpstr>
      <vt:lpstr>Origen de la UREA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Certificado de Excelencia </vt:lpstr>
      <vt:lpstr>Norma NOM-044-SEMARNAT-2017</vt:lpstr>
      <vt:lpstr>Presentación de PowerPoint</vt:lpstr>
      <vt:lpstr>Presentación de PowerPoint</vt:lpstr>
      <vt:lpstr>Presentación de PowerPoint</vt:lpstr>
      <vt:lpstr>Presentación de PowerPoint</vt:lpstr>
      <vt:lpstr> Producción y Tecnología</vt:lpstr>
      <vt:lpstr>Presentación de PowerPoint</vt:lpstr>
      <vt:lpstr>Presentación de PowerPoint</vt:lpstr>
      <vt:lpstr>Presentación de PowerPoint</vt:lpstr>
      <vt:lpstr>Presentación de PowerPoint</vt:lpstr>
      <vt:lpstr>Contactos:</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Mike Miranda</dc:creator>
  <cp:lastModifiedBy>MMM</cp:lastModifiedBy>
  <cp:revision>106</cp:revision>
  <cp:lastPrinted>2019-08-31T18:53:30Z</cp:lastPrinted>
  <dcterms:created xsi:type="dcterms:W3CDTF">2019-07-30T22:08:30Z</dcterms:created>
  <dcterms:modified xsi:type="dcterms:W3CDTF">2019-12-09T01:04:15Z</dcterms:modified>
</cp:coreProperties>
</file>